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4"/>
  </p:notesMasterIdLst>
  <p:sldIdLst>
    <p:sldId id="256" r:id="rId2"/>
    <p:sldId id="258" r:id="rId3"/>
    <p:sldId id="259" r:id="rId4"/>
    <p:sldId id="260" r:id="rId5"/>
    <p:sldId id="261" r:id="rId6"/>
    <p:sldId id="262" r:id="rId7"/>
    <p:sldId id="263" r:id="rId8"/>
    <p:sldId id="264" r:id="rId9"/>
    <p:sldId id="267" r:id="rId10"/>
    <p:sldId id="265" r:id="rId11"/>
    <p:sldId id="268" r:id="rId12"/>
    <p:sldId id="269" r:id="rId13"/>
    <p:sldId id="266" r:id="rId14"/>
    <p:sldId id="270" r:id="rId15"/>
    <p:sldId id="272" r:id="rId16"/>
    <p:sldId id="271" r:id="rId17"/>
    <p:sldId id="273" r:id="rId18"/>
    <p:sldId id="274" r:id="rId19"/>
    <p:sldId id="275" r:id="rId20"/>
    <p:sldId id="283" r:id="rId21"/>
    <p:sldId id="276"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3" r:id="rId45"/>
    <p:sldId id="334" r:id="rId46"/>
    <p:sldId id="335" r:id="rId47"/>
    <p:sldId id="336" r:id="rId48"/>
    <p:sldId id="337" r:id="rId49"/>
    <p:sldId id="338" r:id="rId50"/>
    <p:sldId id="339" r:id="rId51"/>
    <p:sldId id="340" r:id="rId52"/>
    <p:sldId id="341" r:id="rId53"/>
    <p:sldId id="330" r:id="rId54"/>
    <p:sldId id="331" r:id="rId55"/>
    <p:sldId id="332" r:id="rId56"/>
    <p:sldId id="288" r:id="rId57"/>
    <p:sldId id="282" r:id="rId58"/>
    <p:sldId id="278" r:id="rId59"/>
    <p:sldId id="279" r:id="rId60"/>
    <p:sldId id="342" r:id="rId61"/>
    <p:sldId id="285" r:id="rId62"/>
    <p:sldId id="289" r:id="rId63"/>
    <p:sldId id="292" r:id="rId64"/>
    <p:sldId id="290" r:id="rId65"/>
    <p:sldId id="291" r:id="rId66"/>
    <p:sldId id="281" r:id="rId67"/>
    <p:sldId id="286" r:id="rId68"/>
    <p:sldId id="287" r:id="rId69"/>
    <p:sldId id="295" r:id="rId70"/>
    <p:sldId id="293" r:id="rId71"/>
    <p:sldId id="296" r:id="rId72"/>
    <p:sldId id="297" r:id="rId73"/>
    <p:sldId id="298" r:id="rId74"/>
    <p:sldId id="299" r:id="rId75"/>
    <p:sldId id="300" r:id="rId76"/>
    <p:sldId id="301" r:id="rId77"/>
    <p:sldId id="302" r:id="rId78"/>
    <p:sldId id="303" r:id="rId79"/>
    <p:sldId id="304" r:id="rId80"/>
    <p:sldId id="305" r:id="rId81"/>
    <p:sldId id="306" r:id="rId82"/>
    <p:sldId id="307"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F4172-D14E-49B1-B442-0658A20B1912}" type="doc">
      <dgm:prSet loTypeId="urn:microsoft.com/office/officeart/2009/layout/ReverseList" loCatId="relationship" qsTypeId="urn:microsoft.com/office/officeart/2005/8/quickstyle/simple5" qsCatId="simple" csTypeId="urn:microsoft.com/office/officeart/2005/8/colors/colorful3" csCatId="colorful" phldr="1"/>
      <dgm:spPr/>
      <dgm:t>
        <a:bodyPr/>
        <a:lstStyle/>
        <a:p>
          <a:endParaRPr lang="en-US"/>
        </a:p>
      </dgm:t>
    </dgm:pt>
    <dgm:pt modelId="{4B80B621-A080-427F-B566-165A963BEBA7}">
      <dgm:prSet phldrT="[Text]"/>
      <dgm:spPr/>
      <dgm:t>
        <a:bodyPr/>
        <a:lstStyle/>
        <a:p>
          <a:pPr algn="ctr"/>
          <a:r>
            <a:rPr lang="en-US" b="1" u="sng" dirty="0" smtClean="0"/>
            <a:t>First Industrial Revolution</a:t>
          </a:r>
        </a:p>
        <a:p>
          <a:pPr algn="l"/>
          <a:r>
            <a:rPr lang="en-US" dirty="0" smtClean="0"/>
            <a:t>1. Changed Way Products Made: Handwork to Machinery</a:t>
          </a:r>
        </a:p>
        <a:p>
          <a:pPr algn="l"/>
          <a:r>
            <a:rPr lang="en-US" dirty="0" smtClean="0"/>
            <a:t>2. Changed Workplace: Cottages to Factories</a:t>
          </a:r>
        </a:p>
        <a:p>
          <a:pPr algn="l"/>
          <a:r>
            <a:rPr lang="en-US" dirty="0" smtClean="0"/>
            <a:t>3. Advances in transportation (steamboats, locomotives) &amp; communication (telegraph)</a:t>
          </a:r>
        </a:p>
      </dgm:t>
    </dgm:pt>
    <dgm:pt modelId="{9877E82B-AF9B-4D23-BE10-7529DFB5BCD3}" type="parTrans" cxnId="{C8102158-6416-4F7D-8407-B01FB3F17812}">
      <dgm:prSet/>
      <dgm:spPr/>
      <dgm:t>
        <a:bodyPr/>
        <a:lstStyle/>
        <a:p>
          <a:endParaRPr lang="en-US"/>
        </a:p>
      </dgm:t>
    </dgm:pt>
    <dgm:pt modelId="{8BE60E27-9746-4592-A490-F930047D8825}" type="sibTrans" cxnId="{C8102158-6416-4F7D-8407-B01FB3F17812}">
      <dgm:prSet/>
      <dgm:spPr/>
      <dgm:t>
        <a:bodyPr/>
        <a:lstStyle/>
        <a:p>
          <a:endParaRPr lang="en-US"/>
        </a:p>
      </dgm:t>
    </dgm:pt>
    <dgm:pt modelId="{CE71F1D8-8A54-4D31-B62A-BA1E9B04566C}">
      <dgm:prSet phldrT="[Text]"/>
      <dgm:spPr/>
      <dgm:t>
        <a:bodyPr/>
        <a:lstStyle/>
        <a:p>
          <a:pPr algn="ctr"/>
          <a:r>
            <a:rPr lang="en-US" b="1" u="sng" dirty="0" smtClean="0"/>
            <a:t>Second Industrial Revolution</a:t>
          </a:r>
        </a:p>
        <a:p>
          <a:pPr algn="l"/>
          <a:r>
            <a:rPr lang="en-US" dirty="0" smtClean="0"/>
            <a:t>1. New Technology (Steel Manufacturing)</a:t>
          </a:r>
        </a:p>
        <a:p>
          <a:pPr algn="l"/>
          <a:r>
            <a:rPr lang="en-US" dirty="0" smtClean="0"/>
            <a:t>2. New Sources of Power (Oil &amp; Electricity)</a:t>
          </a:r>
          <a:endParaRPr lang="en-US" dirty="0"/>
        </a:p>
      </dgm:t>
    </dgm:pt>
    <dgm:pt modelId="{F10A4C45-CDD7-4DE8-8C57-F323CEDC0C26}" type="parTrans" cxnId="{5F525104-5101-420E-9A1A-13CDDAADC6E0}">
      <dgm:prSet/>
      <dgm:spPr/>
      <dgm:t>
        <a:bodyPr/>
        <a:lstStyle/>
        <a:p>
          <a:endParaRPr lang="en-US"/>
        </a:p>
      </dgm:t>
    </dgm:pt>
    <dgm:pt modelId="{8C51319D-2B82-46E7-8770-69BF279EF59B}" type="sibTrans" cxnId="{5F525104-5101-420E-9A1A-13CDDAADC6E0}">
      <dgm:prSet/>
      <dgm:spPr/>
      <dgm:t>
        <a:bodyPr/>
        <a:lstStyle/>
        <a:p>
          <a:endParaRPr lang="en-US"/>
        </a:p>
      </dgm:t>
    </dgm:pt>
    <dgm:pt modelId="{C341889E-A29F-4B3B-B4F9-063E8A0A69AA}" type="pres">
      <dgm:prSet presAssocID="{FA8F4172-D14E-49B1-B442-0658A20B1912}" presName="Name0" presStyleCnt="0">
        <dgm:presLayoutVars>
          <dgm:chMax val="2"/>
          <dgm:chPref val="2"/>
          <dgm:animLvl val="lvl"/>
        </dgm:presLayoutVars>
      </dgm:prSet>
      <dgm:spPr/>
      <dgm:t>
        <a:bodyPr/>
        <a:lstStyle/>
        <a:p>
          <a:endParaRPr lang="en-US"/>
        </a:p>
      </dgm:t>
    </dgm:pt>
    <dgm:pt modelId="{D8F226E3-1F5A-49D5-B0BC-D56B94082205}" type="pres">
      <dgm:prSet presAssocID="{FA8F4172-D14E-49B1-B442-0658A20B1912}" presName="LeftText" presStyleLbl="revTx" presStyleIdx="0" presStyleCnt="0">
        <dgm:presLayoutVars>
          <dgm:bulletEnabled val="1"/>
        </dgm:presLayoutVars>
      </dgm:prSet>
      <dgm:spPr/>
      <dgm:t>
        <a:bodyPr/>
        <a:lstStyle/>
        <a:p>
          <a:endParaRPr lang="en-US"/>
        </a:p>
      </dgm:t>
    </dgm:pt>
    <dgm:pt modelId="{75D83E3F-4DAC-4D38-98F0-7B078AFBA485}" type="pres">
      <dgm:prSet presAssocID="{FA8F4172-D14E-49B1-B442-0658A20B1912}" presName="LeftNode" presStyleLbl="bgImgPlace1" presStyleIdx="0" presStyleCnt="2" custScaleX="127823" custScaleY="103456" custLinFactNeighborX="-32409" custLinFactNeighborY="-128">
        <dgm:presLayoutVars>
          <dgm:chMax val="2"/>
          <dgm:chPref val="2"/>
        </dgm:presLayoutVars>
      </dgm:prSet>
      <dgm:spPr/>
      <dgm:t>
        <a:bodyPr/>
        <a:lstStyle/>
        <a:p>
          <a:endParaRPr lang="en-US"/>
        </a:p>
      </dgm:t>
    </dgm:pt>
    <dgm:pt modelId="{802706EB-019F-450A-BD10-90F14226D6AD}" type="pres">
      <dgm:prSet presAssocID="{FA8F4172-D14E-49B1-B442-0658A20B1912}" presName="RightText" presStyleLbl="revTx" presStyleIdx="0" presStyleCnt="0">
        <dgm:presLayoutVars>
          <dgm:bulletEnabled val="1"/>
        </dgm:presLayoutVars>
      </dgm:prSet>
      <dgm:spPr/>
      <dgm:t>
        <a:bodyPr/>
        <a:lstStyle/>
        <a:p>
          <a:endParaRPr lang="en-US"/>
        </a:p>
      </dgm:t>
    </dgm:pt>
    <dgm:pt modelId="{B98602E0-17BB-4A27-B615-F56CB78AA712}" type="pres">
      <dgm:prSet presAssocID="{FA8F4172-D14E-49B1-B442-0658A20B1912}" presName="RightNode" presStyleLbl="bgImgPlace1" presStyleIdx="1" presStyleCnt="2" custScaleX="121709">
        <dgm:presLayoutVars>
          <dgm:chMax val="0"/>
          <dgm:chPref val="0"/>
        </dgm:presLayoutVars>
      </dgm:prSet>
      <dgm:spPr/>
      <dgm:t>
        <a:bodyPr/>
        <a:lstStyle/>
        <a:p>
          <a:endParaRPr lang="en-US"/>
        </a:p>
      </dgm:t>
    </dgm:pt>
    <dgm:pt modelId="{E7E1C9F1-6A5C-456A-9E25-1EF9689F495C}" type="pres">
      <dgm:prSet presAssocID="{FA8F4172-D14E-49B1-B442-0658A20B1912}" presName="TopArrow" presStyleLbl="node1" presStyleIdx="0" presStyleCnt="2"/>
      <dgm:spPr/>
      <dgm:t>
        <a:bodyPr/>
        <a:lstStyle/>
        <a:p>
          <a:endParaRPr lang="en-US"/>
        </a:p>
      </dgm:t>
    </dgm:pt>
    <dgm:pt modelId="{B7EBDA11-5D74-403F-941E-11418B1FF878}" type="pres">
      <dgm:prSet presAssocID="{FA8F4172-D14E-49B1-B442-0658A20B1912}" presName="BottomArrow" presStyleLbl="node1" presStyleIdx="1" presStyleCnt="2"/>
      <dgm:spPr/>
      <dgm:t>
        <a:bodyPr/>
        <a:lstStyle/>
        <a:p>
          <a:endParaRPr lang="en-US"/>
        </a:p>
      </dgm:t>
    </dgm:pt>
  </dgm:ptLst>
  <dgm:cxnLst>
    <dgm:cxn modelId="{C8102158-6416-4F7D-8407-B01FB3F17812}" srcId="{FA8F4172-D14E-49B1-B442-0658A20B1912}" destId="{4B80B621-A080-427F-B566-165A963BEBA7}" srcOrd="0" destOrd="0" parTransId="{9877E82B-AF9B-4D23-BE10-7529DFB5BCD3}" sibTransId="{8BE60E27-9746-4592-A490-F930047D8825}"/>
    <dgm:cxn modelId="{B7C81832-2E2A-421E-A8CA-D23F2EF106E6}" type="presOf" srcId="{CE71F1D8-8A54-4D31-B62A-BA1E9B04566C}" destId="{802706EB-019F-450A-BD10-90F14226D6AD}" srcOrd="0" destOrd="0" presId="urn:microsoft.com/office/officeart/2009/layout/ReverseList"/>
    <dgm:cxn modelId="{E755976A-FB38-4E72-B460-03FF8DAF11D2}" type="presOf" srcId="{4B80B621-A080-427F-B566-165A963BEBA7}" destId="{D8F226E3-1F5A-49D5-B0BC-D56B94082205}" srcOrd="0" destOrd="0" presId="urn:microsoft.com/office/officeart/2009/layout/ReverseList"/>
    <dgm:cxn modelId="{D917E9E5-9767-44C5-8709-B651D9C4A2B5}" type="presOf" srcId="{FA8F4172-D14E-49B1-B442-0658A20B1912}" destId="{C341889E-A29F-4B3B-B4F9-063E8A0A69AA}" srcOrd="0" destOrd="0" presId="urn:microsoft.com/office/officeart/2009/layout/ReverseList"/>
    <dgm:cxn modelId="{5F525104-5101-420E-9A1A-13CDDAADC6E0}" srcId="{FA8F4172-D14E-49B1-B442-0658A20B1912}" destId="{CE71F1D8-8A54-4D31-B62A-BA1E9B04566C}" srcOrd="1" destOrd="0" parTransId="{F10A4C45-CDD7-4DE8-8C57-F323CEDC0C26}" sibTransId="{8C51319D-2B82-46E7-8770-69BF279EF59B}"/>
    <dgm:cxn modelId="{242C8E0A-B74B-4259-964B-B4E878AD1C6D}" type="presOf" srcId="{CE71F1D8-8A54-4D31-B62A-BA1E9B04566C}" destId="{B98602E0-17BB-4A27-B615-F56CB78AA712}" srcOrd="1" destOrd="0" presId="urn:microsoft.com/office/officeart/2009/layout/ReverseList"/>
    <dgm:cxn modelId="{1E1E8022-22C8-4184-8D9A-726ED5217F3C}" type="presOf" srcId="{4B80B621-A080-427F-B566-165A963BEBA7}" destId="{75D83E3F-4DAC-4D38-98F0-7B078AFBA485}" srcOrd="1" destOrd="0" presId="urn:microsoft.com/office/officeart/2009/layout/ReverseList"/>
    <dgm:cxn modelId="{19A62922-591C-428F-8116-90CA62B97B21}" type="presParOf" srcId="{C341889E-A29F-4B3B-B4F9-063E8A0A69AA}" destId="{D8F226E3-1F5A-49D5-B0BC-D56B94082205}" srcOrd="0" destOrd="0" presId="urn:microsoft.com/office/officeart/2009/layout/ReverseList"/>
    <dgm:cxn modelId="{6BF40507-EA68-46D1-A113-79577615B04F}" type="presParOf" srcId="{C341889E-A29F-4B3B-B4F9-063E8A0A69AA}" destId="{75D83E3F-4DAC-4D38-98F0-7B078AFBA485}" srcOrd="1" destOrd="0" presId="urn:microsoft.com/office/officeart/2009/layout/ReverseList"/>
    <dgm:cxn modelId="{1FAFBB51-4B63-4761-963B-8EB1DDD10D42}" type="presParOf" srcId="{C341889E-A29F-4B3B-B4F9-063E8A0A69AA}" destId="{802706EB-019F-450A-BD10-90F14226D6AD}" srcOrd="2" destOrd="0" presId="urn:microsoft.com/office/officeart/2009/layout/ReverseList"/>
    <dgm:cxn modelId="{45F574F8-6B94-4BE0-8C18-FF7BF505E580}" type="presParOf" srcId="{C341889E-A29F-4B3B-B4F9-063E8A0A69AA}" destId="{B98602E0-17BB-4A27-B615-F56CB78AA712}" srcOrd="3" destOrd="0" presId="urn:microsoft.com/office/officeart/2009/layout/ReverseList"/>
    <dgm:cxn modelId="{981FEB4E-B516-4A3D-BB44-57FF3CE75F9F}" type="presParOf" srcId="{C341889E-A29F-4B3B-B4F9-063E8A0A69AA}" destId="{E7E1C9F1-6A5C-456A-9E25-1EF9689F495C}" srcOrd="4" destOrd="0" presId="urn:microsoft.com/office/officeart/2009/layout/ReverseList"/>
    <dgm:cxn modelId="{ECACB549-F70D-4FCA-B58A-F1BA6CD84311}" type="presParOf" srcId="{C341889E-A29F-4B3B-B4F9-063E8A0A69AA}" destId="{B7EBDA11-5D74-403F-941E-11418B1FF878}"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C71C04-7657-49AA-A75F-4E027753F3B3}" type="doc">
      <dgm:prSet loTypeId="urn:microsoft.com/office/officeart/2005/8/layout/radial5" loCatId="relationship" qsTypeId="urn:microsoft.com/office/officeart/2005/8/quickstyle/3d3" qsCatId="3D" csTypeId="urn:microsoft.com/office/officeart/2005/8/colors/accent1_1" csCatId="accent1" phldr="1"/>
      <dgm:spPr/>
      <dgm:t>
        <a:bodyPr/>
        <a:lstStyle/>
        <a:p>
          <a:endParaRPr lang="en-US"/>
        </a:p>
      </dgm:t>
    </dgm:pt>
    <dgm:pt modelId="{87E19D26-F34E-439B-A9BD-D29C917ECC69}">
      <dgm:prSet phldrT="[Text]" custT="1"/>
      <dgm:spPr/>
      <dgm:t>
        <a:bodyPr/>
        <a:lstStyle/>
        <a:p>
          <a:r>
            <a:rPr lang="en-US" sz="1600" dirty="0" smtClean="0">
              <a:latin typeface="Copperplate Gothic Light" panose="020E0507020206020404" pitchFamily="34" charset="0"/>
            </a:rPr>
            <a:t>Improved passenger service with elegant passenger and sleeping cars.</a:t>
          </a:r>
          <a:endParaRPr lang="en-US" sz="1600" dirty="0">
            <a:latin typeface="Copperplate Gothic Light" panose="020E0507020206020404" pitchFamily="34" charset="0"/>
          </a:endParaRPr>
        </a:p>
      </dgm:t>
    </dgm:pt>
    <dgm:pt modelId="{C6238219-12AF-45F2-AB68-C3DC2E38F19B}" type="parTrans" cxnId="{CBC0D1D2-52CB-44FA-A4DC-C8EA110EA010}">
      <dgm:prSet/>
      <dgm:spPr/>
      <dgm:t>
        <a:bodyPr/>
        <a:lstStyle/>
        <a:p>
          <a:endParaRPr lang="en-US"/>
        </a:p>
      </dgm:t>
    </dgm:pt>
    <dgm:pt modelId="{7D801308-1B71-4FF4-B542-5921243CCC70}" type="sibTrans" cxnId="{CBC0D1D2-52CB-44FA-A4DC-C8EA110EA010}">
      <dgm:prSet/>
      <dgm:spPr/>
      <dgm:t>
        <a:bodyPr/>
        <a:lstStyle/>
        <a:p>
          <a:endParaRPr lang="en-US"/>
        </a:p>
      </dgm:t>
    </dgm:pt>
    <dgm:pt modelId="{64443C01-FE76-4005-A2CE-3E951268A733}">
      <dgm:prSet phldrT="[Text]" custT="1"/>
      <dgm:spPr/>
      <dgm:t>
        <a:bodyPr/>
        <a:lstStyle/>
        <a:p>
          <a:r>
            <a:rPr lang="en-US" sz="1400" dirty="0" smtClean="0">
              <a:latin typeface="Copperplate Gothic Light" panose="020E0507020206020404" pitchFamily="34" charset="0"/>
            </a:rPr>
            <a:t>Manufacturers and farmers sent products to market faster than ever before. (New refrigerator cars)</a:t>
          </a:r>
          <a:endParaRPr lang="en-US" sz="1400" dirty="0">
            <a:latin typeface="Copperplate Gothic Light" panose="020E0507020206020404" pitchFamily="34" charset="0"/>
          </a:endParaRPr>
        </a:p>
      </dgm:t>
    </dgm:pt>
    <dgm:pt modelId="{443E71A0-84DE-4FBF-84E6-AFE11D35C732}" type="parTrans" cxnId="{166AAA67-74DC-4C86-8244-2F1808CA087B}">
      <dgm:prSet/>
      <dgm:spPr/>
      <dgm:t>
        <a:bodyPr/>
        <a:lstStyle/>
        <a:p>
          <a:endParaRPr lang="en-US"/>
        </a:p>
      </dgm:t>
    </dgm:pt>
    <dgm:pt modelId="{EE17D103-8813-42BE-A087-9C5298A768B4}" type="sibTrans" cxnId="{166AAA67-74DC-4C86-8244-2F1808CA087B}">
      <dgm:prSet/>
      <dgm:spPr/>
      <dgm:t>
        <a:bodyPr/>
        <a:lstStyle/>
        <a:p>
          <a:endParaRPr lang="en-US"/>
        </a:p>
      </dgm:t>
    </dgm:pt>
    <dgm:pt modelId="{800F3A9D-DF39-4D9F-8EAF-B1C62E10891E}">
      <dgm:prSet phldrT="[Text]" custT="1"/>
      <dgm:spPr/>
      <dgm:t>
        <a:bodyPr/>
        <a:lstStyle/>
        <a:p>
          <a:r>
            <a:rPr lang="en-US" sz="1800" dirty="0" smtClean="0">
              <a:latin typeface="Copperplate Gothic Light" panose="020E0507020206020404" pitchFamily="34" charset="0"/>
            </a:rPr>
            <a:t>Cities where major lines crossed grew rapidly </a:t>
          </a:r>
          <a:endParaRPr lang="en-US" sz="1800" dirty="0">
            <a:latin typeface="Copperplate Gothic Light" panose="020E0507020206020404" pitchFamily="34" charset="0"/>
          </a:endParaRPr>
        </a:p>
      </dgm:t>
    </dgm:pt>
    <dgm:pt modelId="{5617703E-9102-4BE4-A7B0-D6C1918E0D6A}" type="parTrans" cxnId="{6E499745-E770-4680-BEFB-1E3EB5446480}">
      <dgm:prSet/>
      <dgm:spPr/>
      <dgm:t>
        <a:bodyPr/>
        <a:lstStyle/>
        <a:p>
          <a:endParaRPr lang="en-US"/>
        </a:p>
      </dgm:t>
    </dgm:pt>
    <dgm:pt modelId="{E09B3C04-8FE9-47D9-AAF0-1680B29A5FCE}" type="sibTrans" cxnId="{6E499745-E770-4680-BEFB-1E3EB5446480}">
      <dgm:prSet/>
      <dgm:spPr/>
      <dgm:t>
        <a:bodyPr/>
        <a:lstStyle/>
        <a:p>
          <a:endParaRPr lang="en-US"/>
        </a:p>
      </dgm:t>
    </dgm:pt>
    <dgm:pt modelId="{EE9D86BF-5154-44A5-9569-F81CBF947F50}">
      <dgm:prSet phldrT="[Text]" custT="1"/>
      <dgm:spPr/>
      <dgm:t>
        <a:bodyPr/>
        <a:lstStyle/>
        <a:p>
          <a:r>
            <a:rPr lang="en-US" sz="1800" dirty="0" smtClean="0">
              <a:latin typeface="Copperplate Gothic Light" panose="020E0507020206020404" pitchFamily="34" charset="0"/>
            </a:rPr>
            <a:t>Increased western growth by offering free tickets to settlers.</a:t>
          </a:r>
          <a:endParaRPr lang="en-US" sz="1800" dirty="0">
            <a:latin typeface="Copperplate Gothic Light" panose="020E0507020206020404" pitchFamily="34" charset="0"/>
          </a:endParaRPr>
        </a:p>
      </dgm:t>
    </dgm:pt>
    <dgm:pt modelId="{0957F41F-139D-4BB7-B026-E7095EE81FE9}" type="parTrans" cxnId="{E9E50D86-412E-469E-94F5-9B3A3F813010}">
      <dgm:prSet/>
      <dgm:spPr/>
      <dgm:t>
        <a:bodyPr/>
        <a:lstStyle/>
        <a:p>
          <a:endParaRPr lang="en-US"/>
        </a:p>
      </dgm:t>
    </dgm:pt>
    <dgm:pt modelId="{3213A0FF-48DD-4214-8482-F49114F22D7A}" type="sibTrans" cxnId="{E9E50D86-412E-469E-94F5-9B3A3F813010}">
      <dgm:prSet/>
      <dgm:spPr/>
      <dgm:t>
        <a:bodyPr/>
        <a:lstStyle/>
        <a:p>
          <a:endParaRPr lang="en-US"/>
        </a:p>
      </dgm:t>
    </dgm:pt>
    <dgm:pt modelId="{68740BBB-6B73-4957-8770-F163F613519A}">
      <dgm:prSet phldrT="[Text]" phldr="1"/>
      <dgm:spPr/>
      <dgm:t>
        <a:bodyPr/>
        <a:lstStyle/>
        <a:p>
          <a:endParaRPr lang="en-US" dirty="0"/>
        </a:p>
      </dgm:t>
    </dgm:pt>
    <dgm:pt modelId="{55E6C5A2-0CBC-41C1-9185-2BE51828EB0D}" type="sibTrans" cxnId="{E2602D67-5B6C-4764-AB2D-817E74CCBA15}">
      <dgm:prSet/>
      <dgm:spPr/>
      <dgm:t>
        <a:bodyPr/>
        <a:lstStyle/>
        <a:p>
          <a:endParaRPr lang="en-US"/>
        </a:p>
      </dgm:t>
    </dgm:pt>
    <dgm:pt modelId="{E451E22E-F4C3-424A-B289-A513B3BB0A21}" type="parTrans" cxnId="{E2602D67-5B6C-4764-AB2D-817E74CCBA15}">
      <dgm:prSet/>
      <dgm:spPr/>
      <dgm:t>
        <a:bodyPr/>
        <a:lstStyle/>
        <a:p>
          <a:endParaRPr lang="en-US"/>
        </a:p>
      </dgm:t>
    </dgm:pt>
    <dgm:pt modelId="{A9585922-66F1-4675-8470-D90499CA2B16}">
      <dgm:prSet custT="1"/>
      <dgm:spPr/>
      <dgm:t>
        <a:bodyPr/>
        <a:lstStyle/>
        <a:p>
          <a:r>
            <a:rPr lang="en-US" sz="2000" dirty="0" smtClean="0">
              <a:latin typeface="Copperplate Gothic Light" panose="020E0507020206020404" pitchFamily="34" charset="0"/>
            </a:rPr>
            <a:t>More jobs were available</a:t>
          </a:r>
          <a:endParaRPr lang="en-US" sz="2000" dirty="0">
            <a:latin typeface="Copperplate Gothic Light" panose="020E0507020206020404" pitchFamily="34" charset="0"/>
          </a:endParaRPr>
        </a:p>
      </dgm:t>
    </dgm:pt>
    <dgm:pt modelId="{A52EEE60-D71C-4813-B315-0568D455B2E7}" type="parTrans" cxnId="{5B5F323F-73A6-4557-B550-0DF20A8D0CA7}">
      <dgm:prSet/>
      <dgm:spPr/>
      <dgm:t>
        <a:bodyPr/>
        <a:lstStyle/>
        <a:p>
          <a:endParaRPr lang="en-US"/>
        </a:p>
      </dgm:t>
    </dgm:pt>
    <dgm:pt modelId="{46AD4A89-00BD-4BA5-8F9A-7782DF56E1B9}" type="sibTrans" cxnId="{5B5F323F-73A6-4557-B550-0DF20A8D0CA7}">
      <dgm:prSet/>
      <dgm:spPr/>
      <dgm:t>
        <a:bodyPr/>
        <a:lstStyle/>
        <a:p>
          <a:endParaRPr lang="en-US"/>
        </a:p>
      </dgm:t>
    </dgm:pt>
    <dgm:pt modelId="{A1DABABA-54A3-4253-A754-14EDAEE41002}" type="pres">
      <dgm:prSet presAssocID="{E6C71C04-7657-49AA-A75F-4E027753F3B3}" presName="Name0" presStyleCnt="0">
        <dgm:presLayoutVars>
          <dgm:chMax val="1"/>
          <dgm:dir/>
          <dgm:animLvl val="ctr"/>
          <dgm:resizeHandles val="exact"/>
        </dgm:presLayoutVars>
      </dgm:prSet>
      <dgm:spPr/>
      <dgm:t>
        <a:bodyPr/>
        <a:lstStyle/>
        <a:p>
          <a:endParaRPr lang="en-US"/>
        </a:p>
      </dgm:t>
    </dgm:pt>
    <dgm:pt modelId="{D0F16030-F58D-42D6-9189-8802D8548745}" type="pres">
      <dgm:prSet presAssocID="{68740BBB-6B73-4957-8770-F163F613519A}" presName="centerShape" presStyleLbl="node0" presStyleIdx="0" presStyleCnt="1"/>
      <dgm:spPr/>
      <dgm:t>
        <a:bodyPr/>
        <a:lstStyle/>
        <a:p>
          <a:endParaRPr lang="en-US"/>
        </a:p>
      </dgm:t>
    </dgm:pt>
    <dgm:pt modelId="{262ADE04-97A4-417F-A458-00A035A4AA6D}" type="pres">
      <dgm:prSet presAssocID="{C6238219-12AF-45F2-AB68-C3DC2E38F19B}" presName="parTrans" presStyleLbl="sibTrans2D1" presStyleIdx="0" presStyleCnt="5"/>
      <dgm:spPr/>
      <dgm:t>
        <a:bodyPr/>
        <a:lstStyle/>
        <a:p>
          <a:endParaRPr lang="en-US"/>
        </a:p>
      </dgm:t>
    </dgm:pt>
    <dgm:pt modelId="{7F08D8CC-105B-4073-867A-1DF0FC028D0C}" type="pres">
      <dgm:prSet presAssocID="{C6238219-12AF-45F2-AB68-C3DC2E38F19B}" presName="connectorText" presStyleLbl="sibTrans2D1" presStyleIdx="0" presStyleCnt="5"/>
      <dgm:spPr/>
      <dgm:t>
        <a:bodyPr/>
        <a:lstStyle/>
        <a:p>
          <a:endParaRPr lang="en-US"/>
        </a:p>
      </dgm:t>
    </dgm:pt>
    <dgm:pt modelId="{57C2CE28-C5C9-4780-B521-91DD17F43403}" type="pres">
      <dgm:prSet presAssocID="{87E19D26-F34E-439B-A9BD-D29C917ECC69}" presName="node" presStyleLbl="node1" presStyleIdx="0" presStyleCnt="5" custScaleX="119565" custScaleY="119512" custRadScaleRad="93063" custRadScaleInc="0">
        <dgm:presLayoutVars>
          <dgm:bulletEnabled val="1"/>
        </dgm:presLayoutVars>
      </dgm:prSet>
      <dgm:spPr/>
      <dgm:t>
        <a:bodyPr/>
        <a:lstStyle/>
        <a:p>
          <a:endParaRPr lang="en-US"/>
        </a:p>
      </dgm:t>
    </dgm:pt>
    <dgm:pt modelId="{E9CA50C7-1AA1-4A66-B1E8-C88ADCE8A58F}" type="pres">
      <dgm:prSet presAssocID="{443E71A0-84DE-4FBF-84E6-AFE11D35C732}" presName="parTrans" presStyleLbl="sibTrans2D1" presStyleIdx="1" presStyleCnt="5"/>
      <dgm:spPr/>
      <dgm:t>
        <a:bodyPr/>
        <a:lstStyle/>
        <a:p>
          <a:endParaRPr lang="en-US"/>
        </a:p>
      </dgm:t>
    </dgm:pt>
    <dgm:pt modelId="{58268A56-8B9B-4903-9A88-19A0656F01C8}" type="pres">
      <dgm:prSet presAssocID="{443E71A0-84DE-4FBF-84E6-AFE11D35C732}" presName="connectorText" presStyleLbl="sibTrans2D1" presStyleIdx="1" presStyleCnt="5"/>
      <dgm:spPr/>
      <dgm:t>
        <a:bodyPr/>
        <a:lstStyle/>
        <a:p>
          <a:endParaRPr lang="en-US"/>
        </a:p>
      </dgm:t>
    </dgm:pt>
    <dgm:pt modelId="{30490924-F590-416C-BE83-CECAA68A4D59}" type="pres">
      <dgm:prSet presAssocID="{64443C01-FE76-4005-A2CE-3E951268A733}" presName="node" presStyleLbl="node1" presStyleIdx="1" presStyleCnt="5" custScaleX="114998" custScaleY="113132">
        <dgm:presLayoutVars>
          <dgm:bulletEnabled val="1"/>
        </dgm:presLayoutVars>
      </dgm:prSet>
      <dgm:spPr/>
      <dgm:t>
        <a:bodyPr/>
        <a:lstStyle/>
        <a:p>
          <a:endParaRPr lang="en-US"/>
        </a:p>
      </dgm:t>
    </dgm:pt>
    <dgm:pt modelId="{1A9FA7B4-E5FC-491A-94F5-09ADD8398453}" type="pres">
      <dgm:prSet presAssocID="{5617703E-9102-4BE4-A7B0-D6C1918E0D6A}" presName="parTrans" presStyleLbl="sibTrans2D1" presStyleIdx="2" presStyleCnt="5"/>
      <dgm:spPr/>
      <dgm:t>
        <a:bodyPr/>
        <a:lstStyle/>
        <a:p>
          <a:endParaRPr lang="en-US"/>
        </a:p>
      </dgm:t>
    </dgm:pt>
    <dgm:pt modelId="{E95BEE90-9212-47C7-81D0-9AF3CE928CEF}" type="pres">
      <dgm:prSet presAssocID="{5617703E-9102-4BE4-A7B0-D6C1918E0D6A}" presName="connectorText" presStyleLbl="sibTrans2D1" presStyleIdx="2" presStyleCnt="5"/>
      <dgm:spPr/>
      <dgm:t>
        <a:bodyPr/>
        <a:lstStyle/>
        <a:p>
          <a:endParaRPr lang="en-US"/>
        </a:p>
      </dgm:t>
    </dgm:pt>
    <dgm:pt modelId="{D1DC0578-6A5E-4465-94F1-D41C493AFF00}" type="pres">
      <dgm:prSet presAssocID="{800F3A9D-DF39-4D9F-8EAF-B1C62E10891E}" presName="node" presStyleLbl="node1" presStyleIdx="2" presStyleCnt="5" custScaleX="114133" custScaleY="114634" custRadScaleRad="106597" custRadScaleInc="-25820">
        <dgm:presLayoutVars>
          <dgm:bulletEnabled val="1"/>
        </dgm:presLayoutVars>
      </dgm:prSet>
      <dgm:spPr/>
      <dgm:t>
        <a:bodyPr/>
        <a:lstStyle/>
        <a:p>
          <a:endParaRPr lang="en-US"/>
        </a:p>
      </dgm:t>
    </dgm:pt>
    <dgm:pt modelId="{3F552A91-DA16-4733-8483-CBA86AD7D7B7}" type="pres">
      <dgm:prSet presAssocID="{0957F41F-139D-4BB7-B026-E7095EE81FE9}" presName="parTrans" presStyleLbl="sibTrans2D1" presStyleIdx="3" presStyleCnt="5"/>
      <dgm:spPr/>
      <dgm:t>
        <a:bodyPr/>
        <a:lstStyle/>
        <a:p>
          <a:endParaRPr lang="en-US"/>
        </a:p>
      </dgm:t>
    </dgm:pt>
    <dgm:pt modelId="{350D9147-0677-4CD3-8FA9-5A5238A70B4D}" type="pres">
      <dgm:prSet presAssocID="{0957F41F-139D-4BB7-B026-E7095EE81FE9}" presName="connectorText" presStyleLbl="sibTrans2D1" presStyleIdx="3" presStyleCnt="5"/>
      <dgm:spPr/>
      <dgm:t>
        <a:bodyPr/>
        <a:lstStyle/>
        <a:p>
          <a:endParaRPr lang="en-US"/>
        </a:p>
      </dgm:t>
    </dgm:pt>
    <dgm:pt modelId="{C72C8CF6-2F19-48C3-8C1D-BA606D56B6CA}" type="pres">
      <dgm:prSet presAssocID="{EE9D86BF-5154-44A5-9569-F81CBF947F50}" presName="node" presStyleLbl="node1" presStyleIdx="3" presStyleCnt="5" custScaleX="122710" custScaleY="113552" custRadScaleRad="101793" custRadScaleInc="14764">
        <dgm:presLayoutVars>
          <dgm:bulletEnabled val="1"/>
        </dgm:presLayoutVars>
      </dgm:prSet>
      <dgm:spPr/>
      <dgm:t>
        <a:bodyPr/>
        <a:lstStyle/>
        <a:p>
          <a:endParaRPr lang="en-US"/>
        </a:p>
      </dgm:t>
    </dgm:pt>
    <dgm:pt modelId="{340E1BE8-9281-418C-9D46-356F53F1786F}" type="pres">
      <dgm:prSet presAssocID="{A52EEE60-D71C-4813-B315-0568D455B2E7}" presName="parTrans" presStyleLbl="sibTrans2D1" presStyleIdx="4" presStyleCnt="5"/>
      <dgm:spPr/>
      <dgm:t>
        <a:bodyPr/>
        <a:lstStyle/>
        <a:p>
          <a:endParaRPr lang="en-US"/>
        </a:p>
      </dgm:t>
    </dgm:pt>
    <dgm:pt modelId="{57025419-8B47-48F0-BE62-59C4C09C423E}" type="pres">
      <dgm:prSet presAssocID="{A52EEE60-D71C-4813-B315-0568D455B2E7}" presName="connectorText" presStyleLbl="sibTrans2D1" presStyleIdx="4" presStyleCnt="5"/>
      <dgm:spPr/>
      <dgm:t>
        <a:bodyPr/>
        <a:lstStyle/>
        <a:p>
          <a:endParaRPr lang="en-US"/>
        </a:p>
      </dgm:t>
    </dgm:pt>
    <dgm:pt modelId="{95122B76-0095-4470-8656-902CF48DE39D}" type="pres">
      <dgm:prSet presAssocID="{A9585922-66F1-4675-8470-D90499CA2B16}" presName="node" presStyleLbl="node1" presStyleIdx="4" presStyleCnt="5" custRadScaleRad="100369" custRadScaleInc="-28376">
        <dgm:presLayoutVars>
          <dgm:bulletEnabled val="1"/>
        </dgm:presLayoutVars>
      </dgm:prSet>
      <dgm:spPr/>
      <dgm:t>
        <a:bodyPr/>
        <a:lstStyle/>
        <a:p>
          <a:endParaRPr lang="en-US"/>
        </a:p>
      </dgm:t>
    </dgm:pt>
  </dgm:ptLst>
  <dgm:cxnLst>
    <dgm:cxn modelId="{D7E19732-84FD-4C19-973A-107F600C139C}" type="presOf" srcId="{443E71A0-84DE-4FBF-84E6-AFE11D35C732}" destId="{E9CA50C7-1AA1-4A66-B1E8-C88ADCE8A58F}" srcOrd="0" destOrd="0" presId="urn:microsoft.com/office/officeart/2005/8/layout/radial5"/>
    <dgm:cxn modelId="{55EDDCAD-4EFA-4C76-AF20-66C60EC5350E}" type="presOf" srcId="{68740BBB-6B73-4957-8770-F163F613519A}" destId="{D0F16030-F58D-42D6-9189-8802D8548745}" srcOrd="0" destOrd="0" presId="urn:microsoft.com/office/officeart/2005/8/layout/radial5"/>
    <dgm:cxn modelId="{D762317B-A915-435B-89BA-CB8FEDD994C4}" type="presOf" srcId="{800F3A9D-DF39-4D9F-8EAF-B1C62E10891E}" destId="{D1DC0578-6A5E-4465-94F1-D41C493AFF00}" srcOrd="0" destOrd="0" presId="urn:microsoft.com/office/officeart/2005/8/layout/radial5"/>
    <dgm:cxn modelId="{FCEB5FF0-6378-4FC8-B40B-60361EA01C0F}" type="presOf" srcId="{64443C01-FE76-4005-A2CE-3E951268A733}" destId="{30490924-F590-416C-BE83-CECAA68A4D59}" srcOrd="0" destOrd="0" presId="urn:microsoft.com/office/officeart/2005/8/layout/radial5"/>
    <dgm:cxn modelId="{00A97ACC-E0AD-4B89-8545-3199BDE2A1F4}" type="presOf" srcId="{5617703E-9102-4BE4-A7B0-D6C1918E0D6A}" destId="{E95BEE90-9212-47C7-81D0-9AF3CE928CEF}" srcOrd="1" destOrd="0" presId="urn:microsoft.com/office/officeart/2005/8/layout/radial5"/>
    <dgm:cxn modelId="{C941959E-524E-4133-89A0-801086ADDA73}" type="presOf" srcId="{A52EEE60-D71C-4813-B315-0568D455B2E7}" destId="{340E1BE8-9281-418C-9D46-356F53F1786F}" srcOrd="0" destOrd="0" presId="urn:microsoft.com/office/officeart/2005/8/layout/radial5"/>
    <dgm:cxn modelId="{6E499745-E770-4680-BEFB-1E3EB5446480}" srcId="{68740BBB-6B73-4957-8770-F163F613519A}" destId="{800F3A9D-DF39-4D9F-8EAF-B1C62E10891E}" srcOrd="2" destOrd="0" parTransId="{5617703E-9102-4BE4-A7B0-D6C1918E0D6A}" sibTransId="{E09B3C04-8FE9-47D9-AAF0-1680B29A5FCE}"/>
    <dgm:cxn modelId="{D540414A-8784-433B-B9E7-C542445ACD8B}" type="presOf" srcId="{C6238219-12AF-45F2-AB68-C3DC2E38F19B}" destId="{262ADE04-97A4-417F-A458-00A035A4AA6D}" srcOrd="0" destOrd="0" presId="urn:microsoft.com/office/officeart/2005/8/layout/radial5"/>
    <dgm:cxn modelId="{CBC0D1D2-52CB-44FA-A4DC-C8EA110EA010}" srcId="{68740BBB-6B73-4957-8770-F163F613519A}" destId="{87E19D26-F34E-439B-A9BD-D29C917ECC69}" srcOrd="0" destOrd="0" parTransId="{C6238219-12AF-45F2-AB68-C3DC2E38F19B}" sibTransId="{7D801308-1B71-4FF4-B542-5921243CCC70}"/>
    <dgm:cxn modelId="{34EA9B10-7E13-46E6-9253-293A18E16691}" type="presOf" srcId="{A52EEE60-D71C-4813-B315-0568D455B2E7}" destId="{57025419-8B47-48F0-BE62-59C4C09C423E}" srcOrd="1" destOrd="0" presId="urn:microsoft.com/office/officeart/2005/8/layout/radial5"/>
    <dgm:cxn modelId="{DB9FC8D7-05A2-4703-B2F7-910CFB9865BB}" type="presOf" srcId="{87E19D26-F34E-439B-A9BD-D29C917ECC69}" destId="{57C2CE28-C5C9-4780-B521-91DD17F43403}" srcOrd="0" destOrd="0" presId="urn:microsoft.com/office/officeart/2005/8/layout/radial5"/>
    <dgm:cxn modelId="{0A0AB06D-5446-4C5E-A8D7-3CA68808B228}" type="presOf" srcId="{C6238219-12AF-45F2-AB68-C3DC2E38F19B}" destId="{7F08D8CC-105B-4073-867A-1DF0FC028D0C}" srcOrd="1" destOrd="0" presId="urn:microsoft.com/office/officeart/2005/8/layout/radial5"/>
    <dgm:cxn modelId="{166AAA67-74DC-4C86-8244-2F1808CA087B}" srcId="{68740BBB-6B73-4957-8770-F163F613519A}" destId="{64443C01-FE76-4005-A2CE-3E951268A733}" srcOrd="1" destOrd="0" parTransId="{443E71A0-84DE-4FBF-84E6-AFE11D35C732}" sibTransId="{EE17D103-8813-42BE-A087-9C5298A768B4}"/>
    <dgm:cxn modelId="{96A94210-50F0-4615-94D6-8E4EDDCECF1B}" type="presOf" srcId="{0957F41F-139D-4BB7-B026-E7095EE81FE9}" destId="{3F552A91-DA16-4733-8483-CBA86AD7D7B7}" srcOrd="0" destOrd="0" presId="urn:microsoft.com/office/officeart/2005/8/layout/radial5"/>
    <dgm:cxn modelId="{E2602D67-5B6C-4764-AB2D-817E74CCBA15}" srcId="{E6C71C04-7657-49AA-A75F-4E027753F3B3}" destId="{68740BBB-6B73-4957-8770-F163F613519A}" srcOrd="0" destOrd="0" parTransId="{E451E22E-F4C3-424A-B289-A513B3BB0A21}" sibTransId="{55E6C5A2-0CBC-41C1-9185-2BE51828EB0D}"/>
    <dgm:cxn modelId="{2CFBA232-0345-4735-9364-12BE49E422D8}" type="presOf" srcId="{5617703E-9102-4BE4-A7B0-D6C1918E0D6A}" destId="{1A9FA7B4-E5FC-491A-94F5-09ADD8398453}" srcOrd="0" destOrd="0" presId="urn:microsoft.com/office/officeart/2005/8/layout/radial5"/>
    <dgm:cxn modelId="{DA35DEDF-21EB-4B9C-9FDD-5337386E30CE}" type="presOf" srcId="{E6C71C04-7657-49AA-A75F-4E027753F3B3}" destId="{A1DABABA-54A3-4253-A754-14EDAEE41002}" srcOrd="0" destOrd="0" presId="urn:microsoft.com/office/officeart/2005/8/layout/radial5"/>
    <dgm:cxn modelId="{5B5F323F-73A6-4557-B550-0DF20A8D0CA7}" srcId="{68740BBB-6B73-4957-8770-F163F613519A}" destId="{A9585922-66F1-4675-8470-D90499CA2B16}" srcOrd="4" destOrd="0" parTransId="{A52EEE60-D71C-4813-B315-0568D455B2E7}" sibTransId="{46AD4A89-00BD-4BA5-8F9A-7782DF56E1B9}"/>
    <dgm:cxn modelId="{EC38770C-95DB-4B72-82EA-5079D401D896}" type="presOf" srcId="{443E71A0-84DE-4FBF-84E6-AFE11D35C732}" destId="{58268A56-8B9B-4903-9A88-19A0656F01C8}" srcOrd="1" destOrd="0" presId="urn:microsoft.com/office/officeart/2005/8/layout/radial5"/>
    <dgm:cxn modelId="{7A0A9F2F-6639-4A0D-93CE-B8E465A02B02}" type="presOf" srcId="{EE9D86BF-5154-44A5-9569-F81CBF947F50}" destId="{C72C8CF6-2F19-48C3-8C1D-BA606D56B6CA}" srcOrd="0" destOrd="0" presId="urn:microsoft.com/office/officeart/2005/8/layout/radial5"/>
    <dgm:cxn modelId="{59AD1019-935E-4625-99F0-3C04A0FBC20F}" type="presOf" srcId="{0957F41F-139D-4BB7-B026-E7095EE81FE9}" destId="{350D9147-0677-4CD3-8FA9-5A5238A70B4D}" srcOrd="1" destOrd="0" presId="urn:microsoft.com/office/officeart/2005/8/layout/radial5"/>
    <dgm:cxn modelId="{0AF61178-AD5B-43CB-9EB4-1B59C8BAF9A6}" type="presOf" srcId="{A9585922-66F1-4675-8470-D90499CA2B16}" destId="{95122B76-0095-4470-8656-902CF48DE39D}" srcOrd="0" destOrd="0" presId="urn:microsoft.com/office/officeart/2005/8/layout/radial5"/>
    <dgm:cxn modelId="{E9E50D86-412E-469E-94F5-9B3A3F813010}" srcId="{68740BBB-6B73-4957-8770-F163F613519A}" destId="{EE9D86BF-5154-44A5-9569-F81CBF947F50}" srcOrd="3" destOrd="0" parTransId="{0957F41F-139D-4BB7-B026-E7095EE81FE9}" sibTransId="{3213A0FF-48DD-4214-8482-F49114F22D7A}"/>
    <dgm:cxn modelId="{0008112B-4DF5-4900-8D96-6C3F294C12D4}" type="presParOf" srcId="{A1DABABA-54A3-4253-A754-14EDAEE41002}" destId="{D0F16030-F58D-42D6-9189-8802D8548745}" srcOrd="0" destOrd="0" presId="urn:microsoft.com/office/officeart/2005/8/layout/radial5"/>
    <dgm:cxn modelId="{5C45863F-699A-4861-BAA7-599EA6BD24C3}" type="presParOf" srcId="{A1DABABA-54A3-4253-A754-14EDAEE41002}" destId="{262ADE04-97A4-417F-A458-00A035A4AA6D}" srcOrd="1" destOrd="0" presId="urn:microsoft.com/office/officeart/2005/8/layout/radial5"/>
    <dgm:cxn modelId="{5D9EB0AF-93F8-4D22-A128-7DEFBC1396DC}" type="presParOf" srcId="{262ADE04-97A4-417F-A458-00A035A4AA6D}" destId="{7F08D8CC-105B-4073-867A-1DF0FC028D0C}" srcOrd="0" destOrd="0" presId="urn:microsoft.com/office/officeart/2005/8/layout/radial5"/>
    <dgm:cxn modelId="{5248CDDA-0DAC-4CBE-97F4-F2F23374053D}" type="presParOf" srcId="{A1DABABA-54A3-4253-A754-14EDAEE41002}" destId="{57C2CE28-C5C9-4780-B521-91DD17F43403}" srcOrd="2" destOrd="0" presId="urn:microsoft.com/office/officeart/2005/8/layout/radial5"/>
    <dgm:cxn modelId="{53936A3A-E15B-4DC9-8BFF-DD7B762397C9}" type="presParOf" srcId="{A1DABABA-54A3-4253-A754-14EDAEE41002}" destId="{E9CA50C7-1AA1-4A66-B1E8-C88ADCE8A58F}" srcOrd="3" destOrd="0" presId="urn:microsoft.com/office/officeart/2005/8/layout/radial5"/>
    <dgm:cxn modelId="{DC0A77D7-621B-484A-877A-471BFBC1E3C6}" type="presParOf" srcId="{E9CA50C7-1AA1-4A66-B1E8-C88ADCE8A58F}" destId="{58268A56-8B9B-4903-9A88-19A0656F01C8}" srcOrd="0" destOrd="0" presId="urn:microsoft.com/office/officeart/2005/8/layout/radial5"/>
    <dgm:cxn modelId="{6EE2DB35-CA50-4430-B629-6AC4AA6F559D}" type="presParOf" srcId="{A1DABABA-54A3-4253-A754-14EDAEE41002}" destId="{30490924-F590-416C-BE83-CECAA68A4D59}" srcOrd="4" destOrd="0" presId="urn:microsoft.com/office/officeart/2005/8/layout/radial5"/>
    <dgm:cxn modelId="{2E27D400-7734-4B76-8DE1-9F9E58C2E237}" type="presParOf" srcId="{A1DABABA-54A3-4253-A754-14EDAEE41002}" destId="{1A9FA7B4-E5FC-491A-94F5-09ADD8398453}" srcOrd="5" destOrd="0" presId="urn:microsoft.com/office/officeart/2005/8/layout/radial5"/>
    <dgm:cxn modelId="{F83877BC-6595-4E27-8DA9-EF30CF836DF3}" type="presParOf" srcId="{1A9FA7B4-E5FC-491A-94F5-09ADD8398453}" destId="{E95BEE90-9212-47C7-81D0-9AF3CE928CEF}" srcOrd="0" destOrd="0" presId="urn:microsoft.com/office/officeart/2005/8/layout/radial5"/>
    <dgm:cxn modelId="{DD7B010A-FE64-49BE-A352-FD9DCE0F3310}" type="presParOf" srcId="{A1DABABA-54A3-4253-A754-14EDAEE41002}" destId="{D1DC0578-6A5E-4465-94F1-D41C493AFF00}" srcOrd="6" destOrd="0" presId="urn:microsoft.com/office/officeart/2005/8/layout/radial5"/>
    <dgm:cxn modelId="{D19B04BF-8847-4F18-8638-131B6E889A20}" type="presParOf" srcId="{A1DABABA-54A3-4253-A754-14EDAEE41002}" destId="{3F552A91-DA16-4733-8483-CBA86AD7D7B7}" srcOrd="7" destOrd="0" presId="urn:microsoft.com/office/officeart/2005/8/layout/radial5"/>
    <dgm:cxn modelId="{B58CC870-8E93-4212-9E22-422E753DBCD0}" type="presParOf" srcId="{3F552A91-DA16-4733-8483-CBA86AD7D7B7}" destId="{350D9147-0677-4CD3-8FA9-5A5238A70B4D}" srcOrd="0" destOrd="0" presId="urn:microsoft.com/office/officeart/2005/8/layout/radial5"/>
    <dgm:cxn modelId="{0030DFE4-1BC0-4E28-BE38-C2E8E86ED4C9}" type="presParOf" srcId="{A1DABABA-54A3-4253-A754-14EDAEE41002}" destId="{C72C8CF6-2F19-48C3-8C1D-BA606D56B6CA}" srcOrd="8" destOrd="0" presId="urn:microsoft.com/office/officeart/2005/8/layout/radial5"/>
    <dgm:cxn modelId="{7B3E55D3-6D93-498A-93C5-B0D3E1AE6D67}" type="presParOf" srcId="{A1DABABA-54A3-4253-A754-14EDAEE41002}" destId="{340E1BE8-9281-418C-9D46-356F53F1786F}" srcOrd="9" destOrd="0" presId="urn:microsoft.com/office/officeart/2005/8/layout/radial5"/>
    <dgm:cxn modelId="{0D519401-9F68-4E57-8D8A-557710B51D86}" type="presParOf" srcId="{340E1BE8-9281-418C-9D46-356F53F1786F}" destId="{57025419-8B47-48F0-BE62-59C4C09C423E}" srcOrd="0" destOrd="0" presId="urn:microsoft.com/office/officeart/2005/8/layout/radial5"/>
    <dgm:cxn modelId="{6F2A28B6-9504-4F8C-9D99-9CE0312FF59D}" type="presParOf" srcId="{A1DABABA-54A3-4253-A754-14EDAEE41002}" destId="{95122B76-0095-4470-8656-902CF48DE39D}"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D49EF7-DC55-4B15-A56C-CDA963935771}"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n-US"/>
        </a:p>
      </dgm:t>
    </dgm:pt>
    <dgm:pt modelId="{0671F959-F240-4E8C-A852-24769FA6BF99}">
      <dgm:prSet phldrT="[Text]"/>
      <dgm:spPr/>
      <dgm:t>
        <a:bodyPr/>
        <a:lstStyle/>
        <a:p>
          <a:r>
            <a:rPr lang="en-US" dirty="0" smtClean="0"/>
            <a:t>Oil</a:t>
          </a:r>
          <a:endParaRPr lang="en-US" dirty="0"/>
        </a:p>
      </dgm:t>
    </dgm:pt>
    <dgm:pt modelId="{AEBC9E4C-33E0-40CA-824A-352552581B87}" type="parTrans" cxnId="{FCF1EF2D-DF0F-4A7E-8990-3695367AF70A}">
      <dgm:prSet/>
      <dgm:spPr/>
      <dgm:t>
        <a:bodyPr/>
        <a:lstStyle/>
        <a:p>
          <a:endParaRPr lang="en-US"/>
        </a:p>
      </dgm:t>
    </dgm:pt>
    <dgm:pt modelId="{9EFE83AD-81DB-43A3-94DD-2B335FFEC0EA}" type="sibTrans" cxnId="{FCF1EF2D-DF0F-4A7E-8990-3695367AF70A}">
      <dgm:prSet/>
      <dgm:spPr/>
      <dgm:t>
        <a:bodyPr/>
        <a:lstStyle/>
        <a:p>
          <a:endParaRPr lang="en-US"/>
        </a:p>
      </dgm:t>
    </dgm:pt>
    <dgm:pt modelId="{397B5921-367C-4AE9-91DC-A0856ABE169B}">
      <dgm:prSet phldrT="[Text]"/>
      <dgm:spPr/>
      <dgm:t>
        <a:bodyPr/>
        <a:lstStyle/>
        <a:p>
          <a:r>
            <a:rPr lang="en-US" dirty="0" smtClean="0"/>
            <a:t>In the 1850s, chemists invented a way to convert crude oil into fuel called kerosene.</a:t>
          </a:r>
          <a:endParaRPr lang="en-US" dirty="0"/>
        </a:p>
      </dgm:t>
    </dgm:pt>
    <dgm:pt modelId="{6CBA2847-C84B-4339-8DFA-C3A509E4C78A}" type="parTrans" cxnId="{F4A277E4-15CD-44BB-AEB5-B3594F7D63FC}">
      <dgm:prSet/>
      <dgm:spPr/>
      <dgm:t>
        <a:bodyPr/>
        <a:lstStyle/>
        <a:p>
          <a:endParaRPr lang="en-US"/>
        </a:p>
      </dgm:t>
    </dgm:pt>
    <dgm:pt modelId="{EF84C8DA-BB3E-4A6E-AA3E-F5C363C99575}" type="sibTrans" cxnId="{F4A277E4-15CD-44BB-AEB5-B3594F7D63FC}">
      <dgm:prSet/>
      <dgm:spPr/>
      <dgm:t>
        <a:bodyPr/>
        <a:lstStyle/>
        <a:p>
          <a:endParaRPr lang="en-US"/>
        </a:p>
      </dgm:t>
    </dgm:pt>
    <dgm:pt modelId="{D82AE454-6376-41C0-A668-D0284FEF1AD8}">
      <dgm:prSet phldrT="[Text]"/>
      <dgm:spPr/>
      <dgm:t>
        <a:bodyPr/>
        <a:lstStyle/>
        <a:p>
          <a:r>
            <a:rPr lang="en-US" dirty="0" smtClean="0"/>
            <a:t>Kerosene could be used for cooking, heating, and lighting.</a:t>
          </a:r>
          <a:endParaRPr lang="en-US" dirty="0"/>
        </a:p>
      </dgm:t>
    </dgm:pt>
    <dgm:pt modelId="{CAEA6FE9-BD7F-4420-B08D-DC8CDEFAFDA2}" type="parTrans" cxnId="{FDF964B6-1C7B-4C70-A834-EB36F543FA33}">
      <dgm:prSet/>
      <dgm:spPr/>
      <dgm:t>
        <a:bodyPr/>
        <a:lstStyle/>
        <a:p>
          <a:endParaRPr lang="en-US"/>
        </a:p>
      </dgm:t>
    </dgm:pt>
    <dgm:pt modelId="{A95D5FA6-EA18-4AEB-B190-DAE8480E4EF1}" type="sibTrans" cxnId="{FDF964B6-1C7B-4C70-A834-EB36F543FA33}">
      <dgm:prSet/>
      <dgm:spPr/>
      <dgm:t>
        <a:bodyPr/>
        <a:lstStyle/>
        <a:p>
          <a:endParaRPr lang="en-US"/>
        </a:p>
      </dgm:t>
    </dgm:pt>
    <dgm:pt modelId="{61BEB482-3247-4AA1-AEBF-76E8027E31D2}">
      <dgm:prSet phldrT="[Text]"/>
      <dgm:spPr/>
      <dgm:t>
        <a:bodyPr/>
        <a:lstStyle/>
        <a:p>
          <a:r>
            <a:rPr lang="en-US" dirty="0" smtClean="0"/>
            <a:t>Electricity</a:t>
          </a:r>
          <a:endParaRPr lang="en-US" dirty="0"/>
        </a:p>
      </dgm:t>
    </dgm:pt>
    <dgm:pt modelId="{39125A97-86FC-46BE-A5FB-5BBDA75D5C05}" type="parTrans" cxnId="{D7AD8944-1953-4BE1-8A0D-4B6C699B31FB}">
      <dgm:prSet/>
      <dgm:spPr/>
      <dgm:t>
        <a:bodyPr/>
        <a:lstStyle/>
        <a:p>
          <a:endParaRPr lang="en-US"/>
        </a:p>
      </dgm:t>
    </dgm:pt>
    <dgm:pt modelId="{18CDC941-302D-4EB0-9DCB-CD7F95584FB3}" type="sibTrans" cxnId="{D7AD8944-1953-4BE1-8A0D-4B6C699B31FB}">
      <dgm:prSet/>
      <dgm:spPr/>
      <dgm:t>
        <a:bodyPr/>
        <a:lstStyle/>
        <a:p>
          <a:endParaRPr lang="en-US"/>
        </a:p>
      </dgm:t>
    </dgm:pt>
    <dgm:pt modelId="{AE8333E4-00C2-4D26-84C5-CE214F5105AE}">
      <dgm:prSet phldrT="[Text]"/>
      <dgm:spPr/>
      <dgm:t>
        <a:bodyPr/>
        <a:lstStyle/>
        <a:p>
          <a:r>
            <a:rPr lang="en-US" dirty="0" smtClean="0"/>
            <a:t>Major source of light and power.</a:t>
          </a:r>
          <a:endParaRPr lang="en-US" dirty="0"/>
        </a:p>
      </dgm:t>
    </dgm:pt>
    <dgm:pt modelId="{24DD8513-A7B6-421A-88B4-B38444696641}" type="parTrans" cxnId="{5ACA5F96-5CEA-4246-AF74-7731B3875D3B}">
      <dgm:prSet/>
      <dgm:spPr/>
      <dgm:t>
        <a:bodyPr/>
        <a:lstStyle/>
        <a:p>
          <a:endParaRPr lang="en-US"/>
        </a:p>
      </dgm:t>
    </dgm:pt>
    <dgm:pt modelId="{F2653604-8446-46C5-A2E1-A160E5F0CB0A}" type="sibTrans" cxnId="{5ACA5F96-5CEA-4246-AF74-7731B3875D3B}">
      <dgm:prSet/>
      <dgm:spPr/>
      <dgm:t>
        <a:bodyPr/>
        <a:lstStyle/>
        <a:p>
          <a:endParaRPr lang="en-US"/>
        </a:p>
      </dgm:t>
    </dgm:pt>
    <dgm:pt modelId="{37A3B949-A6BF-43C0-A7BE-DB3CC145C232}">
      <dgm:prSet phldrT="[Text]"/>
      <dgm:spPr/>
      <dgm:t>
        <a:bodyPr/>
        <a:lstStyle/>
        <a:p>
          <a:r>
            <a:rPr lang="en-US" dirty="0" smtClean="0"/>
            <a:t>Edison &amp; his team invented electric </a:t>
          </a:r>
          <a:r>
            <a:rPr lang="en-US" dirty="0" err="1" smtClean="0"/>
            <a:t>lightbulb</a:t>
          </a:r>
          <a:endParaRPr lang="en-US" dirty="0"/>
        </a:p>
      </dgm:t>
    </dgm:pt>
    <dgm:pt modelId="{9388FBD1-499B-400A-A876-BAB1A8FDCE03}" type="parTrans" cxnId="{8B06BFAA-6753-44D1-88DA-9D1807793E5F}">
      <dgm:prSet/>
      <dgm:spPr/>
      <dgm:t>
        <a:bodyPr/>
        <a:lstStyle/>
        <a:p>
          <a:endParaRPr lang="en-US"/>
        </a:p>
      </dgm:t>
    </dgm:pt>
    <dgm:pt modelId="{232C2CD9-C86B-4C74-B9F4-2493CF8B7FFD}" type="sibTrans" cxnId="{8B06BFAA-6753-44D1-88DA-9D1807793E5F}">
      <dgm:prSet/>
      <dgm:spPr/>
      <dgm:t>
        <a:bodyPr/>
        <a:lstStyle/>
        <a:p>
          <a:endParaRPr lang="en-US"/>
        </a:p>
      </dgm:t>
    </dgm:pt>
    <dgm:pt modelId="{0710A74C-0BC6-4F1E-8FB7-A27800DC589B}">
      <dgm:prSet/>
      <dgm:spPr/>
      <dgm:t>
        <a:bodyPr/>
        <a:lstStyle/>
        <a:p>
          <a:r>
            <a:rPr lang="en-US" dirty="0" smtClean="0"/>
            <a:t>Suddenly, there was a demand for oil and people began searching for a reliable oil source.</a:t>
          </a:r>
          <a:endParaRPr lang="en-US" dirty="0"/>
        </a:p>
      </dgm:t>
    </dgm:pt>
    <dgm:pt modelId="{26D71675-0954-4AF7-A669-DBC3B3CA2971}" type="parTrans" cxnId="{E3C2D72C-732F-45F3-9835-F9FA01238AD8}">
      <dgm:prSet/>
      <dgm:spPr/>
      <dgm:t>
        <a:bodyPr/>
        <a:lstStyle/>
        <a:p>
          <a:endParaRPr lang="en-US"/>
        </a:p>
      </dgm:t>
    </dgm:pt>
    <dgm:pt modelId="{9E54FD5E-87BE-4CFC-B113-BE711E9E8601}" type="sibTrans" cxnId="{E3C2D72C-732F-45F3-9835-F9FA01238AD8}">
      <dgm:prSet/>
      <dgm:spPr/>
      <dgm:t>
        <a:bodyPr/>
        <a:lstStyle/>
        <a:p>
          <a:endParaRPr lang="en-US"/>
        </a:p>
      </dgm:t>
    </dgm:pt>
    <dgm:pt modelId="{19E48B23-5312-4FF3-951A-C56B333AC20F}">
      <dgm:prSet/>
      <dgm:spPr/>
      <dgm:t>
        <a:bodyPr/>
        <a:lstStyle/>
        <a:p>
          <a:r>
            <a:rPr lang="en-US" dirty="0" smtClean="0"/>
            <a:t>Wildcatters, or prospectors drilled for oil in Ohio, Pa, and WV.  </a:t>
          </a:r>
          <a:endParaRPr lang="en-US" dirty="0"/>
        </a:p>
      </dgm:t>
    </dgm:pt>
    <dgm:pt modelId="{DEB18216-4465-4056-BD5C-4638BB47FFC3}" type="parTrans" cxnId="{57CB9B55-ECF4-4FDC-9766-F188700815AC}">
      <dgm:prSet/>
      <dgm:spPr/>
      <dgm:t>
        <a:bodyPr/>
        <a:lstStyle/>
        <a:p>
          <a:endParaRPr lang="en-US"/>
        </a:p>
      </dgm:t>
    </dgm:pt>
    <dgm:pt modelId="{57B8E358-539F-4D46-B434-7BE77315BA34}" type="sibTrans" cxnId="{57CB9B55-ECF4-4FDC-9766-F188700815AC}">
      <dgm:prSet/>
      <dgm:spPr/>
      <dgm:t>
        <a:bodyPr/>
        <a:lstStyle/>
        <a:p>
          <a:endParaRPr lang="en-US"/>
        </a:p>
      </dgm:t>
    </dgm:pt>
    <dgm:pt modelId="{90603A29-E2EA-4E77-A927-A6E95F0611CD}">
      <dgm:prSet/>
      <dgm:spPr/>
      <dgm:t>
        <a:bodyPr/>
        <a:lstStyle/>
        <a:p>
          <a:r>
            <a:rPr lang="en-US" dirty="0" smtClean="0"/>
            <a:t>Oil companies built refineries to change the crude oil into finished products like kerosene.</a:t>
          </a:r>
          <a:endParaRPr lang="en-US" dirty="0"/>
        </a:p>
      </dgm:t>
    </dgm:pt>
    <dgm:pt modelId="{A9F647EE-A876-4B88-B16C-F6BF64009C10}" type="parTrans" cxnId="{DFDF3D90-66D7-4B11-90B8-4A6B8B93D56A}">
      <dgm:prSet/>
      <dgm:spPr/>
      <dgm:t>
        <a:bodyPr/>
        <a:lstStyle/>
        <a:p>
          <a:endParaRPr lang="en-US"/>
        </a:p>
      </dgm:t>
    </dgm:pt>
    <dgm:pt modelId="{9130FAF6-1A73-4219-B713-5E48F9BC0711}" type="sibTrans" cxnId="{DFDF3D90-66D7-4B11-90B8-4A6B8B93D56A}">
      <dgm:prSet/>
      <dgm:spPr/>
      <dgm:t>
        <a:bodyPr/>
        <a:lstStyle/>
        <a:p>
          <a:endParaRPr lang="en-US"/>
        </a:p>
      </dgm:t>
    </dgm:pt>
    <dgm:pt modelId="{AF55712C-4AE4-466C-B6AB-EE6364DBFBBF}">
      <dgm:prSet/>
      <dgm:spPr/>
      <dgm:t>
        <a:bodyPr/>
        <a:lstStyle/>
        <a:p>
          <a:r>
            <a:rPr lang="en-US" dirty="0" smtClean="0"/>
            <a:t>Problem: few homes &amp; </a:t>
          </a:r>
          <a:r>
            <a:rPr lang="en-US" dirty="0" err="1" smtClean="0"/>
            <a:t>buisnesses</a:t>
          </a:r>
          <a:r>
            <a:rPr lang="en-US" dirty="0" smtClean="0"/>
            <a:t> could get electricity</a:t>
          </a:r>
          <a:endParaRPr lang="en-US" dirty="0"/>
        </a:p>
      </dgm:t>
    </dgm:pt>
    <dgm:pt modelId="{18481E83-BCAE-418D-88AB-657D71EF69E9}" type="parTrans" cxnId="{0DB2035A-D4BE-4D11-AB97-56DE7B5876F0}">
      <dgm:prSet/>
      <dgm:spPr/>
      <dgm:t>
        <a:bodyPr/>
        <a:lstStyle/>
        <a:p>
          <a:endParaRPr lang="en-US"/>
        </a:p>
      </dgm:t>
    </dgm:pt>
    <dgm:pt modelId="{0AEF4041-64AC-49AA-BD27-C74B0E2D495E}" type="sibTrans" cxnId="{0DB2035A-D4BE-4D11-AB97-56DE7B5876F0}">
      <dgm:prSet/>
      <dgm:spPr/>
      <dgm:t>
        <a:bodyPr/>
        <a:lstStyle/>
        <a:p>
          <a:endParaRPr lang="en-US"/>
        </a:p>
      </dgm:t>
    </dgm:pt>
    <dgm:pt modelId="{E0438711-92CE-47C9-B9A2-2751DB9755F1}">
      <dgm:prSet/>
      <dgm:spPr/>
      <dgm:t>
        <a:bodyPr/>
        <a:lstStyle/>
        <a:p>
          <a:r>
            <a:rPr lang="en-US" dirty="0" smtClean="0"/>
            <a:t>Solution: Edison built a power plant that supplied electricity to dozens of NYC buildings in 1882.</a:t>
          </a:r>
          <a:endParaRPr lang="en-US" dirty="0"/>
        </a:p>
      </dgm:t>
    </dgm:pt>
    <dgm:pt modelId="{012C1C66-78CD-4B85-8ED7-C007492E9526}" type="parTrans" cxnId="{8CFDADE4-BAD6-467D-8289-6592174804A8}">
      <dgm:prSet/>
      <dgm:spPr/>
      <dgm:t>
        <a:bodyPr/>
        <a:lstStyle/>
        <a:p>
          <a:endParaRPr lang="en-US"/>
        </a:p>
      </dgm:t>
    </dgm:pt>
    <dgm:pt modelId="{C1C68F86-CF5C-4701-B473-B916CF00759F}" type="sibTrans" cxnId="{8CFDADE4-BAD6-467D-8289-6592174804A8}">
      <dgm:prSet/>
      <dgm:spPr/>
      <dgm:t>
        <a:bodyPr/>
        <a:lstStyle/>
        <a:p>
          <a:endParaRPr lang="en-US"/>
        </a:p>
      </dgm:t>
    </dgm:pt>
    <dgm:pt modelId="{95F81C37-44DB-4A97-AF1F-343E3DF40D09}">
      <dgm:prSet/>
      <dgm:spPr/>
      <dgm:t>
        <a:bodyPr/>
        <a:lstStyle/>
        <a:p>
          <a:r>
            <a:rPr lang="en-US" dirty="0" smtClean="0"/>
            <a:t>George Westinghouse built a power system that could send electricity across many miles.</a:t>
          </a:r>
          <a:endParaRPr lang="en-US" dirty="0"/>
        </a:p>
      </dgm:t>
    </dgm:pt>
    <dgm:pt modelId="{017D952C-2F60-4E0C-9801-7489DBBDD6BD}" type="parTrans" cxnId="{18F596A2-A9AE-4D08-8B41-69B16EFDE466}">
      <dgm:prSet/>
      <dgm:spPr/>
      <dgm:t>
        <a:bodyPr/>
        <a:lstStyle/>
        <a:p>
          <a:endParaRPr lang="en-US"/>
        </a:p>
      </dgm:t>
    </dgm:pt>
    <dgm:pt modelId="{7161408A-CEB6-4890-BE92-B89D61A8FEEF}" type="sibTrans" cxnId="{18F596A2-A9AE-4D08-8B41-69B16EFDE466}">
      <dgm:prSet/>
      <dgm:spPr/>
      <dgm:t>
        <a:bodyPr/>
        <a:lstStyle/>
        <a:p>
          <a:endParaRPr lang="en-US"/>
        </a:p>
      </dgm:t>
    </dgm:pt>
    <dgm:pt modelId="{DB26D2FD-12C1-456E-91A5-907357F89F83}">
      <dgm:prSet/>
      <dgm:spPr/>
      <dgm:t>
        <a:bodyPr/>
        <a:lstStyle/>
        <a:p>
          <a:r>
            <a:rPr lang="en-US" dirty="0" smtClean="0"/>
            <a:t>Lit homes, businesses, factories, &amp; powered street cars in cities across the nation</a:t>
          </a:r>
          <a:endParaRPr lang="en-US" dirty="0"/>
        </a:p>
      </dgm:t>
    </dgm:pt>
    <dgm:pt modelId="{9B8AAE53-2FF6-486D-98B4-779391693E9C}" type="parTrans" cxnId="{D2BC970D-DD57-4FFB-8B5C-D89BBB073AFC}">
      <dgm:prSet/>
      <dgm:spPr/>
      <dgm:t>
        <a:bodyPr/>
        <a:lstStyle/>
        <a:p>
          <a:endParaRPr lang="en-US"/>
        </a:p>
      </dgm:t>
    </dgm:pt>
    <dgm:pt modelId="{E0E46787-9C6B-4203-B819-2CB29A012102}" type="sibTrans" cxnId="{D2BC970D-DD57-4FFB-8B5C-D89BBB073AFC}">
      <dgm:prSet/>
      <dgm:spPr/>
      <dgm:t>
        <a:bodyPr/>
        <a:lstStyle/>
        <a:p>
          <a:endParaRPr lang="en-US"/>
        </a:p>
      </dgm:t>
    </dgm:pt>
    <dgm:pt modelId="{5E271462-A092-4C7A-B16B-76D9E2071EBC}" type="pres">
      <dgm:prSet presAssocID="{A6D49EF7-DC55-4B15-A56C-CDA963935771}" presName="diagram" presStyleCnt="0">
        <dgm:presLayoutVars>
          <dgm:chPref val="1"/>
          <dgm:dir/>
          <dgm:animOne val="branch"/>
          <dgm:animLvl val="lvl"/>
          <dgm:resizeHandles/>
        </dgm:presLayoutVars>
      </dgm:prSet>
      <dgm:spPr/>
      <dgm:t>
        <a:bodyPr/>
        <a:lstStyle/>
        <a:p>
          <a:endParaRPr lang="en-US"/>
        </a:p>
      </dgm:t>
    </dgm:pt>
    <dgm:pt modelId="{2F2FD952-CC4D-4AA3-93D3-DB707BF692F7}" type="pres">
      <dgm:prSet presAssocID="{0671F959-F240-4E8C-A852-24769FA6BF99}" presName="root" presStyleCnt="0"/>
      <dgm:spPr/>
      <dgm:t>
        <a:bodyPr/>
        <a:lstStyle/>
        <a:p>
          <a:endParaRPr lang="en-US"/>
        </a:p>
      </dgm:t>
    </dgm:pt>
    <dgm:pt modelId="{AB8B59C2-BB3B-4AEC-AA4F-6936CD8A1498}" type="pres">
      <dgm:prSet presAssocID="{0671F959-F240-4E8C-A852-24769FA6BF99}" presName="rootComposite" presStyleCnt="0"/>
      <dgm:spPr/>
      <dgm:t>
        <a:bodyPr/>
        <a:lstStyle/>
        <a:p>
          <a:endParaRPr lang="en-US"/>
        </a:p>
      </dgm:t>
    </dgm:pt>
    <dgm:pt modelId="{284593CD-CF11-40B8-B6D4-186538F09A97}" type="pres">
      <dgm:prSet presAssocID="{0671F959-F240-4E8C-A852-24769FA6BF99}" presName="rootText" presStyleLbl="node1" presStyleIdx="0" presStyleCnt="2" custScaleX="121000" custScaleY="121000"/>
      <dgm:spPr/>
      <dgm:t>
        <a:bodyPr/>
        <a:lstStyle/>
        <a:p>
          <a:endParaRPr lang="en-US"/>
        </a:p>
      </dgm:t>
    </dgm:pt>
    <dgm:pt modelId="{2DF690C5-6F93-4246-B19B-BDD9C1F1ABD7}" type="pres">
      <dgm:prSet presAssocID="{0671F959-F240-4E8C-A852-24769FA6BF99}" presName="rootConnector" presStyleLbl="node1" presStyleIdx="0" presStyleCnt="2"/>
      <dgm:spPr/>
      <dgm:t>
        <a:bodyPr/>
        <a:lstStyle/>
        <a:p>
          <a:endParaRPr lang="en-US"/>
        </a:p>
      </dgm:t>
    </dgm:pt>
    <dgm:pt modelId="{03CA1498-0B87-4559-8F70-7F4C3857E0FD}" type="pres">
      <dgm:prSet presAssocID="{0671F959-F240-4E8C-A852-24769FA6BF99}" presName="childShape" presStyleCnt="0"/>
      <dgm:spPr/>
      <dgm:t>
        <a:bodyPr/>
        <a:lstStyle/>
        <a:p>
          <a:endParaRPr lang="en-US"/>
        </a:p>
      </dgm:t>
    </dgm:pt>
    <dgm:pt modelId="{75898D4A-8A06-4709-830E-BF0BF83E046A}" type="pres">
      <dgm:prSet presAssocID="{6CBA2847-C84B-4339-8DFA-C3A509E4C78A}" presName="Name13" presStyleLbl="parChTrans1D2" presStyleIdx="0" presStyleCnt="11"/>
      <dgm:spPr/>
      <dgm:t>
        <a:bodyPr/>
        <a:lstStyle/>
        <a:p>
          <a:endParaRPr lang="en-US"/>
        </a:p>
      </dgm:t>
    </dgm:pt>
    <dgm:pt modelId="{2F8EC439-564E-4876-8040-FD376CA1887A}" type="pres">
      <dgm:prSet presAssocID="{397B5921-367C-4AE9-91DC-A0856ABE169B}" presName="childText" presStyleLbl="bgAcc1" presStyleIdx="0" presStyleCnt="11" custScaleX="244171">
        <dgm:presLayoutVars>
          <dgm:bulletEnabled val="1"/>
        </dgm:presLayoutVars>
      </dgm:prSet>
      <dgm:spPr/>
      <dgm:t>
        <a:bodyPr/>
        <a:lstStyle/>
        <a:p>
          <a:endParaRPr lang="en-US"/>
        </a:p>
      </dgm:t>
    </dgm:pt>
    <dgm:pt modelId="{45BD1CB4-36F5-4D5B-BBAA-884B4C6AA2E9}" type="pres">
      <dgm:prSet presAssocID="{CAEA6FE9-BD7F-4420-B08D-DC8CDEFAFDA2}" presName="Name13" presStyleLbl="parChTrans1D2" presStyleIdx="1" presStyleCnt="11"/>
      <dgm:spPr/>
      <dgm:t>
        <a:bodyPr/>
        <a:lstStyle/>
        <a:p>
          <a:endParaRPr lang="en-US"/>
        </a:p>
      </dgm:t>
    </dgm:pt>
    <dgm:pt modelId="{96A9C09D-46AC-4944-A81E-4E9B669BAC15}" type="pres">
      <dgm:prSet presAssocID="{D82AE454-6376-41C0-A668-D0284FEF1AD8}" presName="childText" presStyleLbl="bgAcc1" presStyleIdx="1" presStyleCnt="11" custScaleX="246160">
        <dgm:presLayoutVars>
          <dgm:bulletEnabled val="1"/>
        </dgm:presLayoutVars>
      </dgm:prSet>
      <dgm:spPr/>
      <dgm:t>
        <a:bodyPr/>
        <a:lstStyle/>
        <a:p>
          <a:endParaRPr lang="en-US"/>
        </a:p>
      </dgm:t>
    </dgm:pt>
    <dgm:pt modelId="{7783CDF4-C8EA-490A-AA54-B57303E0CFA2}" type="pres">
      <dgm:prSet presAssocID="{26D71675-0954-4AF7-A669-DBC3B3CA2971}" presName="Name13" presStyleLbl="parChTrans1D2" presStyleIdx="2" presStyleCnt="11"/>
      <dgm:spPr/>
      <dgm:t>
        <a:bodyPr/>
        <a:lstStyle/>
        <a:p>
          <a:endParaRPr lang="en-US"/>
        </a:p>
      </dgm:t>
    </dgm:pt>
    <dgm:pt modelId="{D67F6120-45BD-4FA2-AF9D-EAC07F87197D}" type="pres">
      <dgm:prSet presAssocID="{0710A74C-0BC6-4F1E-8FB7-A27800DC589B}" presName="childText" presStyleLbl="bgAcc1" presStyleIdx="2" presStyleCnt="11" custScaleX="246160">
        <dgm:presLayoutVars>
          <dgm:bulletEnabled val="1"/>
        </dgm:presLayoutVars>
      </dgm:prSet>
      <dgm:spPr/>
      <dgm:t>
        <a:bodyPr/>
        <a:lstStyle/>
        <a:p>
          <a:endParaRPr lang="en-US"/>
        </a:p>
      </dgm:t>
    </dgm:pt>
    <dgm:pt modelId="{1FA3098F-3466-4676-B53E-BA2F77AFA0C9}" type="pres">
      <dgm:prSet presAssocID="{DEB18216-4465-4056-BD5C-4638BB47FFC3}" presName="Name13" presStyleLbl="parChTrans1D2" presStyleIdx="3" presStyleCnt="11"/>
      <dgm:spPr/>
      <dgm:t>
        <a:bodyPr/>
        <a:lstStyle/>
        <a:p>
          <a:endParaRPr lang="en-US"/>
        </a:p>
      </dgm:t>
    </dgm:pt>
    <dgm:pt modelId="{3C4D6945-3262-47AD-8D4C-BD8D8B4F2483}" type="pres">
      <dgm:prSet presAssocID="{19E48B23-5312-4FF3-951A-C56B333AC20F}" presName="childText" presStyleLbl="bgAcc1" presStyleIdx="3" presStyleCnt="11" custScaleX="242716">
        <dgm:presLayoutVars>
          <dgm:bulletEnabled val="1"/>
        </dgm:presLayoutVars>
      </dgm:prSet>
      <dgm:spPr/>
      <dgm:t>
        <a:bodyPr/>
        <a:lstStyle/>
        <a:p>
          <a:endParaRPr lang="en-US"/>
        </a:p>
      </dgm:t>
    </dgm:pt>
    <dgm:pt modelId="{B6E76263-9FA7-4684-8036-7ACD1AAD4130}" type="pres">
      <dgm:prSet presAssocID="{A9F647EE-A876-4B88-B16C-F6BF64009C10}" presName="Name13" presStyleLbl="parChTrans1D2" presStyleIdx="4" presStyleCnt="11"/>
      <dgm:spPr/>
      <dgm:t>
        <a:bodyPr/>
        <a:lstStyle/>
        <a:p>
          <a:endParaRPr lang="en-US"/>
        </a:p>
      </dgm:t>
    </dgm:pt>
    <dgm:pt modelId="{DB8EA605-A04B-4774-B385-57EB8D6E9A2B}" type="pres">
      <dgm:prSet presAssocID="{90603A29-E2EA-4E77-A927-A6E95F0611CD}" presName="childText" presStyleLbl="bgAcc1" presStyleIdx="4" presStyleCnt="11" custScaleX="246160">
        <dgm:presLayoutVars>
          <dgm:bulletEnabled val="1"/>
        </dgm:presLayoutVars>
      </dgm:prSet>
      <dgm:spPr/>
      <dgm:t>
        <a:bodyPr/>
        <a:lstStyle/>
        <a:p>
          <a:endParaRPr lang="en-US"/>
        </a:p>
      </dgm:t>
    </dgm:pt>
    <dgm:pt modelId="{1DF5A4FF-CCC1-4715-A3E2-E38C56040CFE}" type="pres">
      <dgm:prSet presAssocID="{61BEB482-3247-4AA1-AEBF-76E8027E31D2}" presName="root" presStyleCnt="0"/>
      <dgm:spPr/>
      <dgm:t>
        <a:bodyPr/>
        <a:lstStyle/>
        <a:p>
          <a:endParaRPr lang="en-US"/>
        </a:p>
      </dgm:t>
    </dgm:pt>
    <dgm:pt modelId="{013A63D4-5B22-4E04-A247-A0D3E44E8978}" type="pres">
      <dgm:prSet presAssocID="{61BEB482-3247-4AA1-AEBF-76E8027E31D2}" presName="rootComposite" presStyleCnt="0"/>
      <dgm:spPr/>
      <dgm:t>
        <a:bodyPr/>
        <a:lstStyle/>
        <a:p>
          <a:endParaRPr lang="en-US"/>
        </a:p>
      </dgm:t>
    </dgm:pt>
    <dgm:pt modelId="{44CE7A20-03FC-4C76-8A38-9F976052C3C8}" type="pres">
      <dgm:prSet presAssocID="{61BEB482-3247-4AA1-AEBF-76E8027E31D2}" presName="rootText" presStyleLbl="node1" presStyleIdx="1" presStyleCnt="2"/>
      <dgm:spPr/>
      <dgm:t>
        <a:bodyPr/>
        <a:lstStyle/>
        <a:p>
          <a:endParaRPr lang="en-US"/>
        </a:p>
      </dgm:t>
    </dgm:pt>
    <dgm:pt modelId="{51CE63AF-15CA-420F-A3D0-DC64E6D0F9E1}" type="pres">
      <dgm:prSet presAssocID="{61BEB482-3247-4AA1-AEBF-76E8027E31D2}" presName="rootConnector" presStyleLbl="node1" presStyleIdx="1" presStyleCnt="2"/>
      <dgm:spPr/>
      <dgm:t>
        <a:bodyPr/>
        <a:lstStyle/>
        <a:p>
          <a:endParaRPr lang="en-US"/>
        </a:p>
      </dgm:t>
    </dgm:pt>
    <dgm:pt modelId="{2E26DB1E-93BF-41A7-A8BE-23C4FCCB3BF1}" type="pres">
      <dgm:prSet presAssocID="{61BEB482-3247-4AA1-AEBF-76E8027E31D2}" presName="childShape" presStyleCnt="0"/>
      <dgm:spPr/>
      <dgm:t>
        <a:bodyPr/>
        <a:lstStyle/>
        <a:p>
          <a:endParaRPr lang="en-US"/>
        </a:p>
      </dgm:t>
    </dgm:pt>
    <dgm:pt modelId="{1E2FC9CD-2D7A-49E5-8F64-B4C92391D830}" type="pres">
      <dgm:prSet presAssocID="{24DD8513-A7B6-421A-88B4-B38444696641}" presName="Name13" presStyleLbl="parChTrans1D2" presStyleIdx="5" presStyleCnt="11"/>
      <dgm:spPr/>
      <dgm:t>
        <a:bodyPr/>
        <a:lstStyle/>
        <a:p>
          <a:endParaRPr lang="en-US"/>
        </a:p>
      </dgm:t>
    </dgm:pt>
    <dgm:pt modelId="{E63DC3F9-4D45-4A71-9176-32EAAC0288C3}" type="pres">
      <dgm:prSet presAssocID="{AE8333E4-00C2-4D26-84C5-CE214F5105AE}" presName="childText" presStyleLbl="bgAcc1" presStyleIdx="5" presStyleCnt="11" custScaleX="268785">
        <dgm:presLayoutVars>
          <dgm:bulletEnabled val="1"/>
        </dgm:presLayoutVars>
      </dgm:prSet>
      <dgm:spPr/>
      <dgm:t>
        <a:bodyPr/>
        <a:lstStyle/>
        <a:p>
          <a:endParaRPr lang="en-US"/>
        </a:p>
      </dgm:t>
    </dgm:pt>
    <dgm:pt modelId="{025EF8F2-8812-4741-8FDA-6A98D4D8B212}" type="pres">
      <dgm:prSet presAssocID="{9388FBD1-499B-400A-A876-BAB1A8FDCE03}" presName="Name13" presStyleLbl="parChTrans1D2" presStyleIdx="6" presStyleCnt="11"/>
      <dgm:spPr/>
      <dgm:t>
        <a:bodyPr/>
        <a:lstStyle/>
        <a:p>
          <a:endParaRPr lang="en-US"/>
        </a:p>
      </dgm:t>
    </dgm:pt>
    <dgm:pt modelId="{0D51C644-02DE-49AF-9631-299EA1AA2DC0}" type="pres">
      <dgm:prSet presAssocID="{37A3B949-A6BF-43C0-A7BE-DB3CC145C232}" presName="childText" presStyleLbl="bgAcc1" presStyleIdx="6" presStyleCnt="11" custScaleX="268002">
        <dgm:presLayoutVars>
          <dgm:bulletEnabled val="1"/>
        </dgm:presLayoutVars>
      </dgm:prSet>
      <dgm:spPr/>
      <dgm:t>
        <a:bodyPr/>
        <a:lstStyle/>
        <a:p>
          <a:endParaRPr lang="en-US"/>
        </a:p>
      </dgm:t>
    </dgm:pt>
    <dgm:pt modelId="{53FBF6EE-8D8C-404D-AE07-C8BBE96F4554}" type="pres">
      <dgm:prSet presAssocID="{18481E83-BCAE-418D-88AB-657D71EF69E9}" presName="Name13" presStyleLbl="parChTrans1D2" presStyleIdx="7" presStyleCnt="11"/>
      <dgm:spPr/>
      <dgm:t>
        <a:bodyPr/>
        <a:lstStyle/>
        <a:p>
          <a:endParaRPr lang="en-US"/>
        </a:p>
      </dgm:t>
    </dgm:pt>
    <dgm:pt modelId="{F1311EF7-5A00-4559-B0EC-BB2E3F85F4ED}" type="pres">
      <dgm:prSet presAssocID="{AF55712C-4AE4-466C-B6AB-EE6364DBFBBF}" presName="childText" presStyleLbl="bgAcc1" presStyleIdx="7" presStyleCnt="11" custScaleX="274562">
        <dgm:presLayoutVars>
          <dgm:bulletEnabled val="1"/>
        </dgm:presLayoutVars>
      </dgm:prSet>
      <dgm:spPr/>
      <dgm:t>
        <a:bodyPr/>
        <a:lstStyle/>
        <a:p>
          <a:endParaRPr lang="en-US"/>
        </a:p>
      </dgm:t>
    </dgm:pt>
    <dgm:pt modelId="{9AB8454F-D872-43A7-A171-3B723C38804A}" type="pres">
      <dgm:prSet presAssocID="{012C1C66-78CD-4B85-8ED7-C007492E9526}" presName="Name13" presStyleLbl="parChTrans1D2" presStyleIdx="8" presStyleCnt="11"/>
      <dgm:spPr/>
      <dgm:t>
        <a:bodyPr/>
        <a:lstStyle/>
        <a:p>
          <a:endParaRPr lang="en-US"/>
        </a:p>
      </dgm:t>
    </dgm:pt>
    <dgm:pt modelId="{CA950305-6E04-4976-907F-3676F4FEE40E}" type="pres">
      <dgm:prSet presAssocID="{E0438711-92CE-47C9-B9A2-2751DB9755F1}" presName="childText" presStyleLbl="bgAcc1" presStyleIdx="8" presStyleCnt="11" custScaleX="268001">
        <dgm:presLayoutVars>
          <dgm:bulletEnabled val="1"/>
        </dgm:presLayoutVars>
      </dgm:prSet>
      <dgm:spPr/>
      <dgm:t>
        <a:bodyPr/>
        <a:lstStyle/>
        <a:p>
          <a:endParaRPr lang="en-US"/>
        </a:p>
      </dgm:t>
    </dgm:pt>
    <dgm:pt modelId="{795A619E-03CB-4E46-AC49-00165E5169C8}" type="pres">
      <dgm:prSet presAssocID="{017D952C-2F60-4E0C-9801-7489DBBDD6BD}" presName="Name13" presStyleLbl="parChTrans1D2" presStyleIdx="9" presStyleCnt="11"/>
      <dgm:spPr/>
      <dgm:t>
        <a:bodyPr/>
        <a:lstStyle/>
        <a:p>
          <a:endParaRPr lang="en-US"/>
        </a:p>
      </dgm:t>
    </dgm:pt>
    <dgm:pt modelId="{5A2CBD45-3C23-4A56-9269-04A1B153DA0B}" type="pres">
      <dgm:prSet presAssocID="{95F81C37-44DB-4A97-AF1F-343E3DF40D09}" presName="childText" presStyleLbl="bgAcc1" presStyleIdx="9" presStyleCnt="11" custScaleX="272987">
        <dgm:presLayoutVars>
          <dgm:bulletEnabled val="1"/>
        </dgm:presLayoutVars>
      </dgm:prSet>
      <dgm:spPr/>
      <dgm:t>
        <a:bodyPr/>
        <a:lstStyle/>
        <a:p>
          <a:endParaRPr lang="en-US"/>
        </a:p>
      </dgm:t>
    </dgm:pt>
    <dgm:pt modelId="{3C2C42AE-A75D-4FC9-BD2B-48EFBBAD8A03}" type="pres">
      <dgm:prSet presAssocID="{9B8AAE53-2FF6-486D-98B4-779391693E9C}" presName="Name13" presStyleLbl="parChTrans1D2" presStyleIdx="10" presStyleCnt="11"/>
      <dgm:spPr/>
      <dgm:t>
        <a:bodyPr/>
        <a:lstStyle/>
        <a:p>
          <a:endParaRPr lang="en-US"/>
        </a:p>
      </dgm:t>
    </dgm:pt>
    <dgm:pt modelId="{1BCC19A3-45C2-41EF-B4E2-52635014A211}" type="pres">
      <dgm:prSet presAssocID="{DB26D2FD-12C1-456E-91A5-907357F89F83}" presName="childText" presStyleLbl="bgAcc1" presStyleIdx="10" presStyleCnt="11" custScaleX="278325" custScaleY="85564" custLinFactNeighborX="3138" custLinFactNeighborY="-2213">
        <dgm:presLayoutVars>
          <dgm:bulletEnabled val="1"/>
        </dgm:presLayoutVars>
      </dgm:prSet>
      <dgm:spPr/>
      <dgm:t>
        <a:bodyPr/>
        <a:lstStyle/>
        <a:p>
          <a:endParaRPr lang="en-US"/>
        </a:p>
      </dgm:t>
    </dgm:pt>
  </dgm:ptLst>
  <dgm:cxnLst>
    <dgm:cxn modelId="{FDF964B6-1C7B-4C70-A834-EB36F543FA33}" srcId="{0671F959-F240-4E8C-A852-24769FA6BF99}" destId="{D82AE454-6376-41C0-A668-D0284FEF1AD8}" srcOrd="1" destOrd="0" parTransId="{CAEA6FE9-BD7F-4420-B08D-DC8CDEFAFDA2}" sibTransId="{A95D5FA6-EA18-4AEB-B190-DAE8480E4EF1}"/>
    <dgm:cxn modelId="{D6630066-EE1E-4775-90B7-938EB9317689}" type="presOf" srcId="{012C1C66-78CD-4B85-8ED7-C007492E9526}" destId="{9AB8454F-D872-43A7-A171-3B723C38804A}" srcOrd="0" destOrd="0" presId="urn:microsoft.com/office/officeart/2005/8/layout/hierarchy3"/>
    <dgm:cxn modelId="{57CB9B55-ECF4-4FDC-9766-F188700815AC}" srcId="{0671F959-F240-4E8C-A852-24769FA6BF99}" destId="{19E48B23-5312-4FF3-951A-C56B333AC20F}" srcOrd="3" destOrd="0" parTransId="{DEB18216-4465-4056-BD5C-4638BB47FFC3}" sibTransId="{57B8E358-539F-4D46-B434-7BE77315BA34}"/>
    <dgm:cxn modelId="{3136AE94-CD55-4F98-A789-5EFF63643B57}" type="presOf" srcId="{D82AE454-6376-41C0-A668-D0284FEF1AD8}" destId="{96A9C09D-46AC-4944-A81E-4E9B669BAC15}" srcOrd="0" destOrd="0" presId="urn:microsoft.com/office/officeart/2005/8/layout/hierarchy3"/>
    <dgm:cxn modelId="{13B07E89-2A0C-440F-BA9B-74497C5B649E}" type="presOf" srcId="{0710A74C-0BC6-4F1E-8FB7-A27800DC589B}" destId="{D67F6120-45BD-4FA2-AF9D-EAC07F87197D}" srcOrd="0" destOrd="0" presId="urn:microsoft.com/office/officeart/2005/8/layout/hierarchy3"/>
    <dgm:cxn modelId="{400E86FD-B9FD-4ABE-8D99-77FE14AC0F46}" type="presOf" srcId="{AF55712C-4AE4-466C-B6AB-EE6364DBFBBF}" destId="{F1311EF7-5A00-4559-B0EC-BB2E3F85F4ED}" srcOrd="0" destOrd="0" presId="urn:microsoft.com/office/officeart/2005/8/layout/hierarchy3"/>
    <dgm:cxn modelId="{D2BC970D-DD57-4FFB-8B5C-D89BBB073AFC}" srcId="{61BEB482-3247-4AA1-AEBF-76E8027E31D2}" destId="{DB26D2FD-12C1-456E-91A5-907357F89F83}" srcOrd="5" destOrd="0" parTransId="{9B8AAE53-2FF6-486D-98B4-779391693E9C}" sibTransId="{E0E46787-9C6B-4203-B819-2CB29A012102}"/>
    <dgm:cxn modelId="{7B44AFC4-90DE-4658-87A1-4729F445E91A}" type="presOf" srcId="{24DD8513-A7B6-421A-88B4-B38444696641}" destId="{1E2FC9CD-2D7A-49E5-8F64-B4C92391D830}" srcOrd="0" destOrd="0" presId="urn:microsoft.com/office/officeart/2005/8/layout/hierarchy3"/>
    <dgm:cxn modelId="{EAA2E87B-F6E4-40CB-85DF-A76E7008AA6D}" type="presOf" srcId="{95F81C37-44DB-4A97-AF1F-343E3DF40D09}" destId="{5A2CBD45-3C23-4A56-9269-04A1B153DA0B}" srcOrd="0" destOrd="0" presId="urn:microsoft.com/office/officeart/2005/8/layout/hierarchy3"/>
    <dgm:cxn modelId="{34EF5DEA-02AA-47E3-8C54-C98BE6E44C1B}" type="presOf" srcId="{9B8AAE53-2FF6-486D-98B4-779391693E9C}" destId="{3C2C42AE-A75D-4FC9-BD2B-48EFBBAD8A03}" srcOrd="0" destOrd="0" presId="urn:microsoft.com/office/officeart/2005/8/layout/hierarchy3"/>
    <dgm:cxn modelId="{21EEF34A-815C-4378-B686-0EE6E938D3A9}" type="presOf" srcId="{0671F959-F240-4E8C-A852-24769FA6BF99}" destId="{2DF690C5-6F93-4246-B19B-BDD9C1F1ABD7}" srcOrd="1" destOrd="0" presId="urn:microsoft.com/office/officeart/2005/8/layout/hierarchy3"/>
    <dgm:cxn modelId="{18F596A2-A9AE-4D08-8B41-69B16EFDE466}" srcId="{61BEB482-3247-4AA1-AEBF-76E8027E31D2}" destId="{95F81C37-44DB-4A97-AF1F-343E3DF40D09}" srcOrd="4" destOrd="0" parTransId="{017D952C-2F60-4E0C-9801-7489DBBDD6BD}" sibTransId="{7161408A-CEB6-4890-BE92-B89D61A8FEEF}"/>
    <dgm:cxn modelId="{DFDF3D90-66D7-4B11-90B8-4A6B8B93D56A}" srcId="{0671F959-F240-4E8C-A852-24769FA6BF99}" destId="{90603A29-E2EA-4E77-A927-A6E95F0611CD}" srcOrd="4" destOrd="0" parTransId="{A9F647EE-A876-4B88-B16C-F6BF64009C10}" sibTransId="{9130FAF6-1A73-4219-B713-5E48F9BC0711}"/>
    <dgm:cxn modelId="{CFD8EDF3-64CB-4814-871E-DD6285DD3075}" type="presOf" srcId="{DB26D2FD-12C1-456E-91A5-907357F89F83}" destId="{1BCC19A3-45C2-41EF-B4E2-52635014A211}" srcOrd="0" destOrd="0" presId="urn:microsoft.com/office/officeart/2005/8/layout/hierarchy3"/>
    <dgm:cxn modelId="{78EFC17B-1CA3-4858-A690-AFECAB7B2078}" type="presOf" srcId="{E0438711-92CE-47C9-B9A2-2751DB9755F1}" destId="{CA950305-6E04-4976-907F-3676F4FEE40E}" srcOrd="0" destOrd="0" presId="urn:microsoft.com/office/officeart/2005/8/layout/hierarchy3"/>
    <dgm:cxn modelId="{6C03CFF4-9F78-4A71-9F14-AAAC5A0F6457}" type="presOf" srcId="{37A3B949-A6BF-43C0-A7BE-DB3CC145C232}" destId="{0D51C644-02DE-49AF-9631-299EA1AA2DC0}" srcOrd="0" destOrd="0" presId="urn:microsoft.com/office/officeart/2005/8/layout/hierarchy3"/>
    <dgm:cxn modelId="{E3C2D72C-732F-45F3-9835-F9FA01238AD8}" srcId="{0671F959-F240-4E8C-A852-24769FA6BF99}" destId="{0710A74C-0BC6-4F1E-8FB7-A27800DC589B}" srcOrd="2" destOrd="0" parTransId="{26D71675-0954-4AF7-A669-DBC3B3CA2971}" sibTransId="{9E54FD5E-87BE-4CFC-B113-BE711E9E8601}"/>
    <dgm:cxn modelId="{11B33330-87B0-4912-8058-7800C2079BD2}" type="presOf" srcId="{A9F647EE-A876-4B88-B16C-F6BF64009C10}" destId="{B6E76263-9FA7-4684-8036-7ACD1AAD4130}" srcOrd="0" destOrd="0" presId="urn:microsoft.com/office/officeart/2005/8/layout/hierarchy3"/>
    <dgm:cxn modelId="{D37F77F4-C694-4B6D-BFF7-C177DE571B3B}" type="presOf" srcId="{A6D49EF7-DC55-4B15-A56C-CDA963935771}" destId="{5E271462-A092-4C7A-B16B-76D9E2071EBC}" srcOrd="0" destOrd="0" presId="urn:microsoft.com/office/officeart/2005/8/layout/hierarchy3"/>
    <dgm:cxn modelId="{5C9F6911-3075-487A-8803-6E7A256DCB84}" type="presOf" srcId="{18481E83-BCAE-418D-88AB-657D71EF69E9}" destId="{53FBF6EE-8D8C-404D-AE07-C8BBE96F4554}" srcOrd="0" destOrd="0" presId="urn:microsoft.com/office/officeart/2005/8/layout/hierarchy3"/>
    <dgm:cxn modelId="{AF4F4007-AE1B-4BD2-AD72-48B589EBC700}" type="presOf" srcId="{26D71675-0954-4AF7-A669-DBC3B3CA2971}" destId="{7783CDF4-C8EA-490A-AA54-B57303E0CFA2}" srcOrd="0" destOrd="0" presId="urn:microsoft.com/office/officeart/2005/8/layout/hierarchy3"/>
    <dgm:cxn modelId="{8CFDADE4-BAD6-467D-8289-6592174804A8}" srcId="{61BEB482-3247-4AA1-AEBF-76E8027E31D2}" destId="{E0438711-92CE-47C9-B9A2-2751DB9755F1}" srcOrd="3" destOrd="0" parTransId="{012C1C66-78CD-4B85-8ED7-C007492E9526}" sibTransId="{C1C68F86-CF5C-4701-B473-B916CF00759F}"/>
    <dgm:cxn modelId="{17A050D3-A2D3-4936-99F3-92CB2ADFDD25}" type="presOf" srcId="{19E48B23-5312-4FF3-951A-C56B333AC20F}" destId="{3C4D6945-3262-47AD-8D4C-BD8D8B4F2483}" srcOrd="0" destOrd="0" presId="urn:microsoft.com/office/officeart/2005/8/layout/hierarchy3"/>
    <dgm:cxn modelId="{5432A858-8C21-46F0-801F-833A3483F2D8}" type="presOf" srcId="{397B5921-367C-4AE9-91DC-A0856ABE169B}" destId="{2F8EC439-564E-4876-8040-FD376CA1887A}" srcOrd="0" destOrd="0" presId="urn:microsoft.com/office/officeart/2005/8/layout/hierarchy3"/>
    <dgm:cxn modelId="{2F1CBE77-9C7D-40A6-A1C8-0E9197CE41A5}" type="presOf" srcId="{0671F959-F240-4E8C-A852-24769FA6BF99}" destId="{284593CD-CF11-40B8-B6D4-186538F09A97}" srcOrd="0" destOrd="0" presId="urn:microsoft.com/office/officeart/2005/8/layout/hierarchy3"/>
    <dgm:cxn modelId="{8B06BFAA-6753-44D1-88DA-9D1807793E5F}" srcId="{61BEB482-3247-4AA1-AEBF-76E8027E31D2}" destId="{37A3B949-A6BF-43C0-A7BE-DB3CC145C232}" srcOrd="1" destOrd="0" parTransId="{9388FBD1-499B-400A-A876-BAB1A8FDCE03}" sibTransId="{232C2CD9-C86B-4C74-B9F4-2493CF8B7FFD}"/>
    <dgm:cxn modelId="{02E4B782-3B49-4C2E-9B3D-B0E16C85FC5E}" type="presOf" srcId="{CAEA6FE9-BD7F-4420-B08D-DC8CDEFAFDA2}" destId="{45BD1CB4-36F5-4D5B-BBAA-884B4C6AA2E9}" srcOrd="0" destOrd="0" presId="urn:microsoft.com/office/officeart/2005/8/layout/hierarchy3"/>
    <dgm:cxn modelId="{6AEA5214-A986-4411-BA79-1A12F03A054F}" type="presOf" srcId="{017D952C-2F60-4E0C-9801-7489DBBDD6BD}" destId="{795A619E-03CB-4E46-AC49-00165E5169C8}" srcOrd="0" destOrd="0" presId="urn:microsoft.com/office/officeart/2005/8/layout/hierarchy3"/>
    <dgm:cxn modelId="{6CDE8D07-4EBE-4C99-BF07-6158BCF02E85}" type="presOf" srcId="{61BEB482-3247-4AA1-AEBF-76E8027E31D2}" destId="{44CE7A20-03FC-4C76-8A38-9F976052C3C8}" srcOrd="0" destOrd="0" presId="urn:microsoft.com/office/officeart/2005/8/layout/hierarchy3"/>
    <dgm:cxn modelId="{8B391FBA-7C93-4D80-A36C-06B6099A11BA}" type="presOf" srcId="{9388FBD1-499B-400A-A876-BAB1A8FDCE03}" destId="{025EF8F2-8812-4741-8FDA-6A98D4D8B212}" srcOrd="0" destOrd="0" presId="urn:microsoft.com/office/officeart/2005/8/layout/hierarchy3"/>
    <dgm:cxn modelId="{DC68F03D-E84A-4ACE-9BC8-787E25227C78}" type="presOf" srcId="{AE8333E4-00C2-4D26-84C5-CE214F5105AE}" destId="{E63DC3F9-4D45-4A71-9176-32EAAC0288C3}" srcOrd="0" destOrd="0" presId="urn:microsoft.com/office/officeart/2005/8/layout/hierarchy3"/>
    <dgm:cxn modelId="{165DF457-21AB-4DD1-AC5F-A38FC92D66ED}" type="presOf" srcId="{6CBA2847-C84B-4339-8DFA-C3A509E4C78A}" destId="{75898D4A-8A06-4709-830E-BF0BF83E046A}" srcOrd="0" destOrd="0" presId="urn:microsoft.com/office/officeart/2005/8/layout/hierarchy3"/>
    <dgm:cxn modelId="{F591900C-952A-44A0-98E5-7D55ED74D40A}" type="presOf" srcId="{DEB18216-4465-4056-BD5C-4638BB47FFC3}" destId="{1FA3098F-3466-4676-B53E-BA2F77AFA0C9}" srcOrd="0" destOrd="0" presId="urn:microsoft.com/office/officeart/2005/8/layout/hierarchy3"/>
    <dgm:cxn modelId="{0DB2035A-D4BE-4D11-AB97-56DE7B5876F0}" srcId="{61BEB482-3247-4AA1-AEBF-76E8027E31D2}" destId="{AF55712C-4AE4-466C-B6AB-EE6364DBFBBF}" srcOrd="2" destOrd="0" parTransId="{18481E83-BCAE-418D-88AB-657D71EF69E9}" sibTransId="{0AEF4041-64AC-49AA-BD27-C74B0E2D495E}"/>
    <dgm:cxn modelId="{5ACA5F96-5CEA-4246-AF74-7731B3875D3B}" srcId="{61BEB482-3247-4AA1-AEBF-76E8027E31D2}" destId="{AE8333E4-00C2-4D26-84C5-CE214F5105AE}" srcOrd="0" destOrd="0" parTransId="{24DD8513-A7B6-421A-88B4-B38444696641}" sibTransId="{F2653604-8446-46C5-A2E1-A160E5F0CB0A}"/>
    <dgm:cxn modelId="{D7AD8944-1953-4BE1-8A0D-4B6C699B31FB}" srcId="{A6D49EF7-DC55-4B15-A56C-CDA963935771}" destId="{61BEB482-3247-4AA1-AEBF-76E8027E31D2}" srcOrd="1" destOrd="0" parTransId="{39125A97-86FC-46BE-A5FB-5BBDA75D5C05}" sibTransId="{18CDC941-302D-4EB0-9DCB-CD7F95584FB3}"/>
    <dgm:cxn modelId="{F4A277E4-15CD-44BB-AEB5-B3594F7D63FC}" srcId="{0671F959-F240-4E8C-A852-24769FA6BF99}" destId="{397B5921-367C-4AE9-91DC-A0856ABE169B}" srcOrd="0" destOrd="0" parTransId="{6CBA2847-C84B-4339-8DFA-C3A509E4C78A}" sibTransId="{EF84C8DA-BB3E-4A6E-AA3E-F5C363C99575}"/>
    <dgm:cxn modelId="{679779B5-E214-4E3F-B745-E6D2A1672222}" type="presOf" srcId="{90603A29-E2EA-4E77-A927-A6E95F0611CD}" destId="{DB8EA605-A04B-4774-B385-57EB8D6E9A2B}" srcOrd="0" destOrd="0" presId="urn:microsoft.com/office/officeart/2005/8/layout/hierarchy3"/>
    <dgm:cxn modelId="{313A2862-D6CB-4666-9B87-5E35C807B88C}" type="presOf" srcId="{61BEB482-3247-4AA1-AEBF-76E8027E31D2}" destId="{51CE63AF-15CA-420F-A3D0-DC64E6D0F9E1}" srcOrd="1" destOrd="0" presId="urn:microsoft.com/office/officeart/2005/8/layout/hierarchy3"/>
    <dgm:cxn modelId="{FCF1EF2D-DF0F-4A7E-8990-3695367AF70A}" srcId="{A6D49EF7-DC55-4B15-A56C-CDA963935771}" destId="{0671F959-F240-4E8C-A852-24769FA6BF99}" srcOrd="0" destOrd="0" parTransId="{AEBC9E4C-33E0-40CA-824A-352552581B87}" sibTransId="{9EFE83AD-81DB-43A3-94DD-2B335FFEC0EA}"/>
    <dgm:cxn modelId="{14E48E2D-15CE-460A-A1DB-7E37A57DD6DC}" type="presParOf" srcId="{5E271462-A092-4C7A-B16B-76D9E2071EBC}" destId="{2F2FD952-CC4D-4AA3-93D3-DB707BF692F7}" srcOrd="0" destOrd="0" presId="urn:microsoft.com/office/officeart/2005/8/layout/hierarchy3"/>
    <dgm:cxn modelId="{972EA880-FD83-4EC1-80A2-AF9103793B61}" type="presParOf" srcId="{2F2FD952-CC4D-4AA3-93D3-DB707BF692F7}" destId="{AB8B59C2-BB3B-4AEC-AA4F-6936CD8A1498}" srcOrd="0" destOrd="0" presId="urn:microsoft.com/office/officeart/2005/8/layout/hierarchy3"/>
    <dgm:cxn modelId="{DCDB56B3-B725-4A75-9945-C993C92902CF}" type="presParOf" srcId="{AB8B59C2-BB3B-4AEC-AA4F-6936CD8A1498}" destId="{284593CD-CF11-40B8-B6D4-186538F09A97}" srcOrd="0" destOrd="0" presId="urn:microsoft.com/office/officeart/2005/8/layout/hierarchy3"/>
    <dgm:cxn modelId="{4DC08310-0252-4588-B43B-F779FA0F693D}" type="presParOf" srcId="{AB8B59C2-BB3B-4AEC-AA4F-6936CD8A1498}" destId="{2DF690C5-6F93-4246-B19B-BDD9C1F1ABD7}" srcOrd="1" destOrd="0" presId="urn:microsoft.com/office/officeart/2005/8/layout/hierarchy3"/>
    <dgm:cxn modelId="{93AEF296-4A16-45C0-BA53-AC9A2B62122D}" type="presParOf" srcId="{2F2FD952-CC4D-4AA3-93D3-DB707BF692F7}" destId="{03CA1498-0B87-4559-8F70-7F4C3857E0FD}" srcOrd="1" destOrd="0" presId="urn:microsoft.com/office/officeart/2005/8/layout/hierarchy3"/>
    <dgm:cxn modelId="{22784F00-6FEA-4D2C-8D32-0865DEB75B43}" type="presParOf" srcId="{03CA1498-0B87-4559-8F70-7F4C3857E0FD}" destId="{75898D4A-8A06-4709-830E-BF0BF83E046A}" srcOrd="0" destOrd="0" presId="urn:microsoft.com/office/officeart/2005/8/layout/hierarchy3"/>
    <dgm:cxn modelId="{520F1865-6539-483A-B925-403DBADB9131}" type="presParOf" srcId="{03CA1498-0B87-4559-8F70-7F4C3857E0FD}" destId="{2F8EC439-564E-4876-8040-FD376CA1887A}" srcOrd="1" destOrd="0" presId="urn:microsoft.com/office/officeart/2005/8/layout/hierarchy3"/>
    <dgm:cxn modelId="{9BC748A3-DB92-4FB4-9AA7-83094FCE2F60}" type="presParOf" srcId="{03CA1498-0B87-4559-8F70-7F4C3857E0FD}" destId="{45BD1CB4-36F5-4D5B-BBAA-884B4C6AA2E9}" srcOrd="2" destOrd="0" presId="urn:microsoft.com/office/officeart/2005/8/layout/hierarchy3"/>
    <dgm:cxn modelId="{1714B517-0778-46C3-BA41-EC16C54972F5}" type="presParOf" srcId="{03CA1498-0B87-4559-8F70-7F4C3857E0FD}" destId="{96A9C09D-46AC-4944-A81E-4E9B669BAC15}" srcOrd="3" destOrd="0" presId="urn:microsoft.com/office/officeart/2005/8/layout/hierarchy3"/>
    <dgm:cxn modelId="{EA0CBE90-0453-47FB-B433-598127FF1B31}" type="presParOf" srcId="{03CA1498-0B87-4559-8F70-7F4C3857E0FD}" destId="{7783CDF4-C8EA-490A-AA54-B57303E0CFA2}" srcOrd="4" destOrd="0" presId="urn:microsoft.com/office/officeart/2005/8/layout/hierarchy3"/>
    <dgm:cxn modelId="{B4470320-9B4F-4AFA-967B-5010F6F09A88}" type="presParOf" srcId="{03CA1498-0B87-4559-8F70-7F4C3857E0FD}" destId="{D67F6120-45BD-4FA2-AF9D-EAC07F87197D}" srcOrd="5" destOrd="0" presId="urn:microsoft.com/office/officeart/2005/8/layout/hierarchy3"/>
    <dgm:cxn modelId="{948602FF-E260-4908-B70E-88D866527B5D}" type="presParOf" srcId="{03CA1498-0B87-4559-8F70-7F4C3857E0FD}" destId="{1FA3098F-3466-4676-B53E-BA2F77AFA0C9}" srcOrd="6" destOrd="0" presId="urn:microsoft.com/office/officeart/2005/8/layout/hierarchy3"/>
    <dgm:cxn modelId="{1DB1E643-06A4-4013-A65D-8B376756AB5F}" type="presParOf" srcId="{03CA1498-0B87-4559-8F70-7F4C3857E0FD}" destId="{3C4D6945-3262-47AD-8D4C-BD8D8B4F2483}" srcOrd="7" destOrd="0" presId="urn:microsoft.com/office/officeart/2005/8/layout/hierarchy3"/>
    <dgm:cxn modelId="{669256C1-7469-4ADE-AE8C-21B869D6FB75}" type="presParOf" srcId="{03CA1498-0B87-4559-8F70-7F4C3857E0FD}" destId="{B6E76263-9FA7-4684-8036-7ACD1AAD4130}" srcOrd="8" destOrd="0" presId="urn:microsoft.com/office/officeart/2005/8/layout/hierarchy3"/>
    <dgm:cxn modelId="{78111082-BE3B-43E8-B643-BE3035F23920}" type="presParOf" srcId="{03CA1498-0B87-4559-8F70-7F4C3857E0FD}" destId="{DB8EA605-A04B-4774-B385-57EB8D6E9A2B}" srcOrd="9" destOrd="0" presId="urn:microsoft.com/office/officeart/2005/8/layout/hierarchy3"/>
    <dgm:cxn modelId="{A12B3E42-0F18-4FCF-BB57-902E5B273BFA}" type="presParOf" srcId="{5E271462-A092-4C7A-B16B-76D9E2071EBC}" destId="{1DF5A4FF-CCC1-4715-A3E2-E38C56040CFE}" srcOrd="1" destOrd="0" presId="urn:microsoft.com/office/officeart/2005/8/layout/hierarchy3"/>
    <dgm:cxn modelId="{470E0C08-EB40-4DA3-B733-6FB5D108AFCF}" type="presParOf" srcId="{1DF5A4FF-CCC1-4715-A3E2-E38C56040CFE}" destId="{013A63D4-5B22-4E04-A247-A0D3E44E8978}" srcOrd="0" destOrd="0" presId="urn:microsoft.com/office/officeart/2005/8/layout/hierarchy3"/>
    <dgm:cxn modelId="{FB4D5C0E-A008-4207-B9DE-AD4B4A7C88BE}" type="presParOf" srcId="{013A63D4-5B22-4E04-A247-A0D3E44E8978}" destId="{44CE7A20-03FC-4C76-8A38-9F976052C3C8}" srcOrd="0" destOrd="0" presId="urn:microsoft.com/office/officeart/2005/8/layout/hierarchy3"/>
    <dgm:cxn modelId="{C597BC0E-6C72-40F1-887A-BB94FC3D3A63}" type="presParOf" srcId="{013A63D4-5B22-4E04-A247-A0D3E44E8978}" destId="{51CE63AF-15CA-420F-A3D0-DC64E6D0F9E1}" srcOrd="1" destOrd="0" presId="urn:microsoft.com/office/officeart/2005/8/layout/hierarchy3"/>
    <dgm:cxn modelId="{1B0BA796-F3AB-4D0B-B418-B58316AECDB0}" type="presParOf" srcId="{1DF5A4FF-CCC1-4715-A3E2-E38C56040CFE}" destId="{2E26DB1E-93BF-41A7-A8BE-23C4FCCB3BF1}" srcOrd="1" destOrd="0" presId="urn:microsoft.com/office/officeart/2005/8/layout/hierarchy3"/>
    <dgm:cxn modelId="{E7288796-1136-4C4F-81EC-81F0725A8F33}" type="presParOf" srcId="{2E26DB1E-93BF-41A7-A8BE-23C4FCCB3BF1}" destId="{1E2FC9CD-2D7A-49E5-8F64-B4C92391D830}" srcOrd="0" destOrd="0" presId="urn:microsoft.com/office/officeart/2005/8/layout/hierarchy3"/>
    <dgm:cxn modelId="{9773479C-3892-479A-883F-84C55456F06F}" type="presParOf" srcId="{2E26DB1E-93BF-41A7-A8BE-23C4FCCB3BF1}" destId="{E63DC3F9-4D45-4A71-9176-32EAAC0288C3}" srcOrd="1" destOrd="0" presId="urn:microsoft.com/office/officeart/2005/8/layout/hierarchy3"/>
    <dgm:cxn modelId="{2226605D-61F4-4CE8-BAAB-7DC0A18D2743}" type="presParOf" srcId="{2E26DB1E-93BF-41A7-A8BE-23C4FCCB3BF1}" destId="{025EF8F2-8812-4741-8FDA-6A98D4D8B212}" srcOrd="2" destOrd="0" presId="urn:microsoft.com/office/officeart/2005/8/layout/hierarchy3"/>
    <dgm:cxn modelId="{188838F2-E726-41EF-ABC4-837BA753D9EB}" type="presParOf" srcId="{2E26DB1E-93BF-41A7-A8BE-23C4FCCB3BF1}" destId="{0D51C644-02DE-49AF-9631-299EA1AA2DC0}" srcOrd="3" destOrd="0" presId="urn:microsoft.com/office/officeart/2005/8/layout/hierarchy3"/>
    <dgm:cxn modelId="{1C88FE40-D0B1-4021-9313-E99677F6BEF1}" type="presParOf" srcId="{2E26DB1E-93BF-41A7-A8BE-23C4FCCB3BF1}" destId="{53FBF6EE-8D8C-404D-AE07-C8BBE96F4554}" srcOrd="4" destOrd="0" presId="urn:microsoft.com/office/officeart/2005/8/layout/hierarchy3"/>
    <dgm:cxn modelId="{83C34058-C420-4F5A-B518-A7127D78DEF5}" type="presParOf" srcId="{2E26DB1E-93BF-41A7-A8BE-23C4FCCB3BF1}" destId="{F1311EF7-5A00-4559-B0EC-BB2E3F85F4ED}" srcOrd="5" destOrd="0" presId="urn:microsoft.com/office/officeart/2005/8/layout/hierarchy3"/>
    <dgm:cxn modelId="{131E2433-7292-4FD2-9BB7-AD48F47EB268}" type="presParOf" srcId="{2E26DB1E-93BF-41A7-A8BE-23C4FCCB3BF1}" destId="{9AB8454F-D872-43A7-A171-3B723C38804A}" srcOrd="6" destOrd="0" presId="urn:microsoft.com/office/officeart/2005/8/layout/hierarchy3"/>
    <dgm:cxn modelId="{13566D6B-0967-4E57-91B2-5786049B2E2A}" type="presParOf" srcId="{2E26DB1E-93BF-41A7-A8BE-23C4FCCB3BF1}" destId="{CA950305-6E04-4976-907F-3676F4FEE40E}" srcOrd="7" destOrd="0" presId="urn:microsoft.com/office/officeart/2005/8/layout/hierarchy3"/>
    <dgm:cxn modelId="{A16B6DD1-ED96-4050-B7B3-7EA3A536CFA4}" type="presParOf" srcId="{2E26DB1E-93BF-41A7-A8BE-23C4FCCB3BF1}" destId="{795A619E-03CB-4E46-AC49-00165E5169C8}" srcOrd="8" destOrd="0" presId="urn:microsoft.com/office/officeart/2005/8/layout/hierarchy3"/>
    <dgm:cxn modelId="{C7CA92AA-B334-47D5-8540-8200B45F4EAF}" type="presParOf" srcId="{2E26DB1E-93BF-41A7-A8BE-23C4FCCB3BF1}" destId="{5A2CBD45-3C23-4A56-9269-04A1B153DA0B}" srcOrd="9" destOrd="0" presId="urn:microsoft.com/office/officeart/2005/8/layout/hierarchy3"/>
    <dgm:cxn modelId="{C9F1F935-487D-4139-8BC7-11A2A463E931}" type="presParOf" srcId="{2E26DB1E-93BF-41A7-A8BE-23C4FCCB3BF1}" destId="{3C2C42AE-A75D-4FC9-BD2B-48EFBBAD8A03}" srcOrd="10" destOrd="0" presId="urn:microsoft.com/office/officeart/2005/8/layout/hierarchy3"/>
    <dgm:cxn modelId="{C6E44C3A-A05A-41A9-8481-E542FDAEB1E1}" type="presParOf" srcId="{2E26DB1E-93BF-41A7-A8BE-23C4FCCB3BF1}" destId="{1BCC19A3-45C2-41EF-B4E2-52635014A211}"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1806DD-93C1-4B43-96FE-F8D26DC4725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922BFEF-0658-4D0A-9D08-B65CA78944DC}">
      <dgm:prSet phldrT="[Text]"/>
      <dgm:spPr/>
      <dgm:t>
        <a:bodyPr/>
        <a:lstStyle/>
        <a:p>
          <a:r>
            <a:rPr lang="en-US" dirty="0" smtClean="0"/>
            <a:t>1.</a:t>
          </a:r>
          <a:endParaRPr lang="en-US" dirty="0"/>
        </a:p>
      </dgm:t>
    </dgm:pt>
    <dgm:pt modelId="{ABA368C3-A0C4-4731-A338-9F62555A3FDE}" type="parTrans" cxnId="{7ACB821B-9C5F-4811-BF03-873DC5D9A06B}">
      <dgm:prSet/>
      <dgm:spPr/>
      <dgm:t>
        <a:bodyPr/>
        <a:lstStyle/>
        <a:p>
          <a:endParaRPr lang="en-US"/>
        </a:p>
      </dgm:t>
    </dgm:pt>
    <dgm:pt modelId="{DB079DC3-3B07-47EB-A5E7-3B8D941AABDE}" type="sibTrans" cxnId="{7ACB821B-9C5F-4811-BF03-873DC5D9A06B}">
      <dgm:prSet/>
      <dgm:spPr/>
      <dgm:t>
        <a:bodyPr/>
        <a:lstStyle/>
        <a:p>
          <a:endParaRPr lang="en-US"/>
        </a:p>
      </dgm:t>
    </dgm:pt>
    <dgm:pt modelId="{F9EA37F6-1674-412B-88C7-60C7FD7ADFF2}">
      <dgm:prSet phldrT="[Text]"/>
      <dgm:spPr/>
      <dgm:t>
        <a:bodyPr/>
        <a:lstStyle/>
        <a:p>
          <a:r>
            <a:rPr lang="en-US" dirty="0" smtClean="0"/>
            <a:t>Stockholders in a corporation are not responsible for business debts.</a:t>
          </a:r>
        </a:p>
      </dgm:t>
    </dgm:pt>
    <dgm:pt modelId="{EBAED82C-3333-495D-A289-7B98F8FCE88E}" type="parTrans" cxnId="{EA167AC0-5C3A-4C1C-ADF5-5457D609BD9B}">
      <dgm:prSet/>
      <dgm:spPr/>
      <dgm:t>
        <a:bodyPr/>
        <a:lstStyle/>
        <a:p>
          <a:endParaRPr lang="en-US"/>
        </a:p>
      </dgm:t>
    </dgm:pt>
    <dgm:pt modelId="{E22E3FEA-6A69-4F7E-B598-B4D31963A8BF}" type="sibTrans" cxnId="{EA167AC0-5C3A-4C1C-ADF5-5457D609BD9B}">
      <dgm:prSet/>
      <dgm:spPr/>
      <dgm:t>
        <a:bodyPr/>
        <a:lstStyle/>
        <a:p>
          <a:endParaRPr lang="en-US"/>
        </a:p>
      </dgm:t>
    </dgm:pt>
    <dgm:pt modelId="{36358504-B3BE-4E3A-A45C-308A6B314555}">
      <dgm:prSet phldrT="[Text]"/>
      <dgm:spPr/>
      <dgm:t>
        <a:bodyPr/>
        <a:lstStyle/>
        <a:p>
          <a:r>
            <a:rPr lang="en-US" dirty="0" smtClean="0"/>
            <a:t>2.</a:t>
          </a:r>
          <a:endParaRPr lang="en-US" dirty="0"/>
        </a:p>
      </dgm:t>
    </dgm:pt>
    <dgm:pt modelId="{D66483D8-3A84-4B70-ABD3-8F143EF2B464}" type="parTrans" cxnId="{7B07EF44-0E99-48A0-A343-EED241954CF8}">
      <dgm:prSet/>
      <dgm:spPr/>
      <dgm:t>
        <a:bodyPr/>
        <a:lstStyle/>
        <a:p>
          <a:endParaRPr lang="en-US"/>
        </a:p>
      </dgm:t>
    </dgm:pt>
    <dgm:pt modelId="{45DF309A-F096-4147-9A34-C6A2E9F7EA3D}" type="sibTrans" cxnId="{7B07EF44-0E99-48A0-A343-EED241954CF8}">
      <dgm:prSet/>
      <dgm:spPr/>
      <dgm:t>
        <a:bodyPr/>
        <a:lstStyle/>
        <a:p>
          <a:endParaRPr lang="en-US"/>
        </a:p>
      </dgm:t>
    </dgm:pt>
    <dgm:pt modelId="{B8D85F54-8773-42FE-A282-C103DDB721BE}">
      <dgm:prSet phldrT="[Text]"/>
      <dgm:spPr/>
      <dgm:t>
        <a:bodyPr/>
        <a:lstStyle/>
        <a:p>
          <a:r>
            <a:rPr lang="en-US" dirty="0" smtClean="0"/>
            <a:t>If a company fails, stockholders only lose the money that they invested.</a:t>
          </a:r>
          <a:endParaRPr lang="en-US" dirty="0"/>
        </a:p>
      </dgm:t>
    </dgm:pt>
    <dgm:pt modelId="{B30B7556-D329-4D58-B315-575DB0633ECB}" type="parTrans" cxnId="{8134D464-CF7E-4B68-9B31-958342311C9D}">
      <dgm:prSet/>
      <dgm:spPr/>
      <dgm:t>
        <a:bodyPr/>
        <a:lstStyle/>
        <a:p>
          <a:endParaRPr lang="en-US"/>
        </a:p>
      </dgm:t>
    </dgm:pt>
    <dgm:pt modelId="{56C11375-FFDA-40BE-B4B2-BCD63B14DFE4}" type="sibTrans" cxnId="{8134D464-CF7E-4B68-9B31-958342311C9D}">
      <dgm:prSet/>
      <dgm:spPr/>
      <dgm:t>
        <a:bodyPr/>
        <a:lstStyle/>
        <a:p>
          <a:endParaRPr lang="en-US"/>
        </a:p>
      </dgm:t>
    </dgm:pt>
    <dgm:pt modelId="{FB3DEB96-BD97-4D62-A2E2-D0564CE6D138}">
      <dgm:prSet phldrT="[Text]"/>
      <dgm:spPr/>
      <dgm:t>
        <a:bodyPr/>
        <a:lstStyle/>
        <a:p>
          <a:r>
            <a:rPr lang="en-US" dirty="0" smtClean="0"/>
            <a:t>3.</a:t>
          </a:r>
          <a:endParaRPr lang="en-US" dirty="0"/>
        </a:p>
      </dgm:t>
    </dgm:pt>
    <dgm:pt modelId="{9AFE1076-C51C-47C7-86C9-F7686DB1B434}" type="parTrans" cxnId="{83AE2291-87B0-4D1C-9730-6A6A54FA26AB}">
      <dgm:prSet/>
      <dgm:spPr/>
      <dgm:t>
        <a:bodyPr/>
        <a:lstStyle/>
        <a:p>
          <a:endParaRPr lang="en-US"/>
        </a:p>
      </dgm:t>
    </dgm:pt>
    <dgm:pt modelId="{8A80F017-D829-4CEE-B6E8-EE389F0E0AAB}" type="sibTrans" cxnId="{83AE2291-87B0-4D1C-9730-6A6A54FA26AB}">
      <dgm:prSet/>
      <dgm:spPr/>
      <dgm:t>
        <a:bodyPr/>
        <a:lstStyle/>
        <a:p>
          <a:endParaRPr lang="en-US"/>
        </a:p>
      </dgm:t>
    </dgm:pt>
    <dgm:pt modelId="{A592A103-32FA-4697-A08B-C1AED8AAB902}">
      <dgm:prSet phldrT="[Text]"/>
      <dgm:spPr/>
      <dgm:t>
        <a:bodyPr/>
        <a:lstStyle/>
        <a:p>
          <a:r>
            <a:rPr lang="en-US" dirty="0" smtClean="0"/>
            <a:t>Stockholders are free to sell their stock to whomever they want, whenever they want.  </a:t>
          </a:r>
          <a:endParaRPr lang="en-US" dirty="0"/>
        </a:p>
      </dgm:t>
    </dgm:pt>
    <dgm:pt modelId="{3EAF167C-F37B-46E4-9056-8B68F9682A93}" type="parTrans" cxnId="{EE706209-68BF-4CB4-B4E0-BFF55738232F}">
      <dgm:prSet/>
      <dgm:spPr/>
      <dgm:t>
        <a:bodyPr/>
        <a:lstStyle/>
        <a:p>
          <a:endParaRPr lang="en-US"/>
        </a:p>
      </dgm:t>
    </dgm:pt>
    <dgm:pt modelId="{D67E3460-5F5C-4554-A99F-825F92BEB40E}" type="sibTrans" cxnId="{EE706209-68BF-4CB4-B4E0-BFF55738232F}">
      <dgm:prSet/>
      <dgm:spPr/>
      <dgm:t>
        <a:bodyPr/>
        <a:lstStyle/>
        <a:p>
          <a:endParaRPr lang="en-US"/>
        </a:p>
      </dgm:t>
    </dgm:pt>
    <dgm:pt modelId="{9E880F6A-3F3B-4696-8E4F-AD5669E3251D}" type="pres">
      <dgm:prSet presAssocID="{EF1806DD-93C1-4B43-96FE-F8D26DC4725C}" presName="Name0" presStyleCnt="0">
        <dgm:presLayoutVars>
          <dgm:chMax val="5"/>
          <dgm:chPref val="5"/>
          <dgm:dir/>
          <dgm:animLvl val="lvl"/>
        </dgm:presLayoutVars>
      </dgm:prSet>
      <dgm:spPr/>
      <dgm:t>
        <a:bodyPr/>
        <a:lstStyle/>
        <a:p>
          <a:endParaRPr lang="en-US"/>
        </a:p>
      </dgm:t>
    </dgm:pt>
    <dgm:pt modelId="{0105BE1D-D574-42F9-BE44-8B842F9364D8}" type="pres">
      <dgm:prSet presAssocID="{B922BFEF-0658-4D0A-9D08-B65CA78944DC}" presName="parentText1" presStyleLbl="node1" presStyleIdx="0" presStyleCnt="3">
        <dgm:presLayoutVars>
          <dgm:chMax/>
          <dgm:chPref val="3"/>
          <dgm:bulletEnabled val="1"/>
        </dgm:presLayoutVars>
      </dgm:prSet>
      <dgm:spPr/>
      <dgm:t>
        <a:bodyPr/>
        <a:lstStyle/>
        <a:p>
          <a:endParaRPr lang="en-US"/>
        </a:p>
      </dgm:t>
    </dgm:pt>
    <dgm:pt modelId="{ADCA8B66-9FA0-4A78-BCA0-B693AEF24A36}" type="pres">
      <dgm:prSet presAssocID="{B922BFEF-0658-4D0A-9D08-B65CA78944DC}" presName="childText1" presStyleLbl="solidAlignAcc1" presStyleIdx="0" presStyleCnt="3">
        <dgm:presLayoutVars>
          <dgm:chMax val="0"/>
          <dgm:chPref val="0"/>
          <dgm:bulletEnabled val="1"/>
        </dgm:presLayoutVars>
      </dgm:prSet>
      <dgm:spPr/>
      <dgm:t>
        <a:bodyPr/>
        <a:lstStyle/>
        <a:p>
          <a:endParaRPr lang="en-US"/>
        </a:p>
      </dgm:t>
    </dgm:pt>
    <dgm:pt modelId="{22B40643-38A1-4BCA-9BA2-3ED1E142C5AA}" type="pres">
      <dgm:prSet presAssocID="{36358504-B3BE-4E3A-A45C-308A6B314555}" presName="parentText2" presStyleLbl="node1" presStyleIdx="1" presStyleCnt="3">
        <dgm:presLayoutVars>
          <dgm:chMax/>
          <dgm:chPref val="3"/>
          <dgm:bulletEnabled val="1"/>
        </dgm:presLayoutVars>
      </dgm:prSet>
      <dgm:spPr/>
      <dgm:t>
        <a:bodyPr/>
        <a:lstStyle/>
        <a:p>
          <a:endParaRPr lang="en-US"/>
        </a:p>
      </dgm:t>
    </dgm:pt>
    <dgm:pt modelId="{26A3B1BA-193F-4307-B003-B7E03FC3FE6E}" type="pres">
      <dgm:prSet presAssocID="{36358504-B3BE-4E3A-A45C-308A6B314555}" presName="childText2" presStyleLbl="solidAlignAcc1" presStyleIdx="1" presStyleCnt="3">
        <dgm:presLayoutVars>
          <dgm:chMax val="0"/>
          <dgm:chPref val="0"/>
          <dgm:bulletEnabled val="1"/>
        </dgm:presLayoutVars>
      </dgm:prSet>
      <dgm:spPr/>
      <dgm:t>
        <a:bodyPr/>
        <a:lstStyle/>
        <a:p>
          <a:endParaRPr lang="en-US"/>
        </a:p>
      </dgm:t>
    </dgm:pt>
    <dgm:pt modelId="{D18C916A-AC0F-47FB-BAE8-9AA1D08D6625}" type="pres">
      <dgm:prSet presAssocID="{FB3DEB96-BD97-4D62-A2E2-D0564CE6D138}" presName="parentText3" presStyleLbl="node1" presStyleIdx="2" presStyleCnt="3">
        <dgm:presLayoutVars>
          <dgm:chMax/>
          <dgm:chPref val="3"/>
          <dgm:bulletEnabled val="1"/>
        </dgm:presLayoutVars>
      </dgm:prSet>
      <dgm:spPr/>
      <dgm:t>
        <a:bodyPr/>
        <a:lstStyle/>
        <a:p>
          <a:endParaRPr lang="en-US"/>
        </a:p>
      </dgm:t>
    </dgm:pt>
    <dgm:pt modelId="{8E6C11A7-5079-43CF-AD1E-5839C66609EC}" type="pres">
      <dgm:prSet presAssocID="{FB3DEB96-BD97-4D62-A2E2-D0564CE6D138}" presName="childText3" presStyleLbl="solidAlignAcc1" presStyleIdx="2" presStyleCnt="3">
        <dgm:presLayoutVars>
          <dgm:chMax val="0"/>
          <dgm:chPref val="0"/>
          <dgm:bulletEnabled val="1"/>
        </dgm:presLayoutVars>
      </dgm:prSet>
      <dgm:spPr/>
      <dgm:t>
        <a:bodyPr/>
        <a:lstStyle/>
        <a:p>
          <a:endParaRPr lang="en-US"/>
        </a:p>
      </dgm:t>
    </dgm:pt>
  </dgm:ptLst>
  <dgm:cxnLst>
    <dgm:cxn modelId="{4B039066-520D-48A8-A64F-83468553D0AD}" type="presOf" srcId="{EF1806DD-93C1-4B43-96FE-F8D26DC4725C}" destId="{9E880F6A-3F3B-4696-8E4F-AD5669E3251D}" srcOrd="0" destOrd="0" presId="urn:microsoft.com/office/officeart/2009/3/layout/IncreasingArrowsProcess"/>
    <dgm:cxn modelId="{A202F1DE-3E68-4F41-8CC8-058EDA51A80C}" type="presOf" srcId="{B922BFEF-0658-4D0A-9D08-B65CA78944DC}" destId="{0105BE1D-D574-42F9-BE44-8B842F9364D8}" srcOrd="0" destOrd="0" presId="urn:microsoft.com/office/officeart/2009/3/layout/IncreasingArrowsProcess"/>
    <dgm:cxn modelId="{8DDAD72C-F750-454B-9221-70611CFA79BE}" type="presOf" srcId="{B8D85F54-8773-42FE-A282-C103DDB721BE}" destId="{26A3B1BA-193F-4307-B003-B7E03FC3FE6E}" srcOrd="0" destOrd="0" presId="urn:microsoft.com/office/officeart/2009/3/layout/IncreasingArrowsProcess"/>
    <dgm:cxn modelId="{8D3639D7-7ACE-4EB7-BDDC-1ABD890027E0}" type="presOf" srcId="{F9EA37F6-1674-412B-88C7-60C7FD7ADFF2}" destId="{ADCA8B66-9FA0-4A78-BCA0-B693AEF24A36}" srcOrd="0" destOrd="0" presId="urn:microsoft.com/office/officeart/2009/3/layout/IncreasingArrowsProcess"/>
    <dgm:cxn modelId="{7B07EF44-0E99-48A0-A343-EED241954CF8}" srcId="{EF1806DD-93C1-4B43-96FE-F8D26DC4725C}" destId="{36358504-B3BE-4E3A-A45C-308A6B314555}" srcOrd="1" destOrd="0" parTransId="{D66483D8-3A84-4B70-ABD3-8F143EF2B464}" sibTransId="{45DF309A-F096-4147-9A34-C6A2E9F7EA3D}"/>
    <dgm:cxn modelId="{8134D464-CF7E-4B68-9B31-958342311C9D}" srcId="{36358504-B3BE-4E3A-A45C-308A6B314555}" destId="{B8D85F54-8773-42FE-A282-C103DDB721BE}" srcOrd="0" destOrd="0" parTransId="{B30B7556-D329-4D58-B315-575DB0633ECB}" sibTransId="{56C11375-FFDA-40BE-B4B2-BCD63B14DFE4}"/>
    <dgm:cxn modelId="{EA167AC0-5C3A-4C1C-ADF5-5457D609BD9B}" srcId="{B922BFEF-0658-4D0A-9D08-B65CA78944DC}" destId="{F9EA37F6-1674-412B-88C7-60C7FD7ADFF2}" srcOrd="0" destOrd="0" parTransId="{EBAED82C-3333-495D-A289-7B98F8FCE88E}" sibTransId="{E22E3FEA-6A69-4F7E-B598-B4D31963A8BF}"/>
    <dgm:cxn modelId="{57D2710B-B5E0-4423-8C6D-978907F9EC8A}" type="presOf" srcId="{FB3DEB96-BD97-4D62-A2E2-D0564CE6D138}" destId="{D18C916A-AC0F-47FB-BAE8-9AA1D08D6625}" srcOrd="0" destOrd="0" presId="urn:microsoft.com/office/officeart/2009/3/layout/IncreasingArrowsProcess"/>
    <dgm:cxn modelId="{EFD105F6-5D6C-4DD2-9BD8-82845F20CAD2}" type="presOf" srcId="{36358504-B3BE-4E3A-A45C-308A6B314555}" destId="{22B40643-38A1-4BCA-9BA2-3ED1E142C5AA}" srcOrd="0" destOrd="0" presId="urn:microsoft.com/office/officeart/2009/3/layout/IncreasingArrowsProcess"/>
    <dgm:cxn modelId="{83AE2291-87B0-4D1C-9730-6A6A54FA26AB}" srcId="{EF1806DD-93C1-4B43-96FE-F8D26DC4725C}" destId="{FB3DEB96-BD97-4D62-A2E2-D0564CE6D138}" srcOrd="2" destOrd="0" parTransId="{9AFE1076-C51C-47C7-86C9-F7686DB1B434}" sibTransId="{8A80F017-D829-4CEE-B6E8-EE389F0E0AAB}"/>
    <dgm:cxn modelId="{7ACB821B-9C5F-4811-BF03-873DC5D9A06B}" srcId="{EF1806DD-93C1-4B43-96FE-F8D26DC4725C}" destId="{B922BFEF-0658-4D0A-9D08-B65CA78944DC}" srcOrd="0" destOrd="0" parTransId="{ABA368C3-A0C4-4731-A338-9F62555A3FDE}" sibTransId="{DB079DC3-3B07-47EB-A5E7-3B8D941AABDE}"/>
    <dgm:cxn modelId="{EE706209-68BF-4CB4-B4E0-BFF55738232F}" srcId="{FB3DEB96-BD97-4D62-A2E2-D0564CE6D138}" destId="{A592A103-32FA-4697-A08B-C1AED8AAB902}" srcOrd="0" destOrd="0" parTransId="{3EAF167C-F37B-46E4-9056-8B68F9682A93}" sibTransId="{D67E3460-5F5C-4554-A99F-825F92BEB40E}"/>
    <dgm:cxn modelId="{BD243FC3-B207-4AD3-A930-49449D87BD6E}" type="presOf" srcId="{A592A103-32FA-4697-A08B-C1AED8AAB902}" destId="{8E6C11A7-5079-43CF-AD1E-5839C66609EC}" srcOrd="0" destOrd="0" presId="urn:microsoft.com/office/officeart/2009/3/layout/IncreasingArrowsProcess"/>
    <dgm:cxn modelId="{123B728F-4B71-4885-8B18-2FC6C3471F7F}" type="presParOf" srcId="{9E880F6A-3F3B-4696-8E4F-AD5669E3251D}" destId="{0105BE1D-D574-42F9-BE44-8B842F9364D8}" srcOrd="0" destOrd="0" presId="urn:microsoft.com/office/officeart/2009/3/layout/IncreasingArrowsProcess"/>
    <dgm:cxn modelId="{22A26F13-17E4-471E-A0EC-F7455DC3A030}" type="presParOf" srcId="{9E880F6A-3F3B-4696-8E4F-AD5669E3251D}" destId="{ADCA8B66-9FA0-4A78-BCA0-B693AEF24A36}" srcOrd="1" destOrd="0" presId="urn:microsoft.com/office/officeart/2009/3/layout/IncreasingArrowsProcess"/>
    <dgm:cxn modelId="{F0599DC9-5AD5-428A-91B2-4886F850B3CB}" type="presParOf" srcId="{9E880F6A-3F3B-4696-8E4F-AD5669E3251D}" destId="{22B40643-38A1-4BCA-9BA2-3ED1E142C5AA}" srcOrd="2" destOrd="0" presId="urn:microsoft.com/office/officeart/2009/3/layout/IncreasingArrowsProcess"/>
    <dgm:cxn modelId="{EED40851-3900-4D02-8D7D-E886D93FE496}" type="presParOf" srcId="{9E880F6A-3F3B-4696-8E4F-AD5669E3251D}" destId="{26A3B1BA-193F-4307-B003-B7E03FC3FE6E}" srcOrd="3" destOrd="0" presId="urn:microsoft.com/office/officeart/2009/3/layout/IncreasingArrowsProcess"/>
    <dgm:cxn modelId="{EA60FFFE-262F-44AA-A052-18506D249775}" type="presParOf" srcId="{9E880F6A-3F3B-4696-8E4F-AD5669E3251D}" destId="{D18C916A-AC0F-47FB-BAE8-9AA1D08D6625}" srcOrd="4" destOrd="0" presId="urn:microsoft.com/office/officeart/2009/3/layout/IncreasingArrowsProcess"/>
    <dgm:cxn modelId="{55284C06-BFB9-4E47-AF7D-16E120DB2DFD}" type="presParOf" srcId="{9E880F6A-3F3B-4696-8E4F-AD5669E3251D}" destId="{8E6C11A7-5079-43CF-AD1E-5839C66609EC}"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C6C100-9EAF-48C0-AF4B-0AA99754106D}"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3850FEFD-F2C8-4F5E-8115-9961A67A7088}">
      <dgm:prSet phldrT="[Text]"/>
      <dgm:spPr/>
      <dgm:t>
        <a:bodyPr/>
        <a:lstStyle/>
        <a:p>
          <a:r>
            <a:rPr lang="en-US" dirty="0" smtClean="0"/>
            <a:t>Acme Skateboards</a:t>
          </a:r>
          <a:endParaRPr lang="en-US" dirty="0"/>
        </a:p>
      </dgm:t>
    </dgm:pt>
    <dgm:pt modelId="{C8529A3D-0929-469D-BBA4-46994356E9D9}" type="parTrans" cxnId="{7A0AA396-D7C4-4EC0-A15D-ADAB2C4D6EEE}">
      <dgm:prSet/>
      <dgm:spPr/>
      <dgm:t>
        <a:bodyPr/>
        <a:lstStyle/>
        <a:p>
          <a:endParaRPr lang="en-US"/>
        </a:p>
      </dgm:t>
    </dgm:pt>
    <dgm:pt modelId="{28A38DA3-4D05-4BF9-B708-42FE74D086E1}" type="sibTrans" cxnId="{7A0AA396-D7C4-4EC0-A15D-ADAB2C4D6EEE}">
      <dgm:prSet/>
      <dgm:spPr/>
      <dgm:t>
        <a:bodyPr/>
        <a:lstStyle/>
        <a:p>
          <a:endParaRPr lang="en-US"/>
        </a:p>
      </dgm:t>
    </dgm:pt>
    <dgm:pt modelId="{17BF5E90-4D7D-4249-B49F-3791C7196A44}">
      <dgm:prSet phldrT="[Text]"/>
      <dgm:spPr/>
      <dgm:t>
        <a:bodyPr/>
        <a:lstStyle/>
        <a:p>
          <a:r>
            <a:rPr lang="en-US" dirty="0" smtClean="0"/>
            <a:t>Shaping Manufacturer</a:t>
          </a:r>
          <a:endParaRPr lang="en-US" dirty="0"/>
        </a:p>
      </dgm:t>
    </dgm:pt>
    <dgm:pt modelId="{4EA07B18-09E2-48FB-B9DC-EE959A3F9431}" type="parTrans" cxnId="{CF391F4E-2DD8-4514-A0AA-5B002C188861}">
      <dgm:prSet/>
      <dgm:spPr/>
      <dgm:t>
        <a:bodyPr/>
        <a:lstStyle/>
        <a:p>
          <a:endParaRPr lang="en-US"/>
        </a:p>
      </dgm:t>
    </dgm:pt>
    <dgm:pt modelId="{7C99244F-D69A-4B74-BF34-8E77148441E1}" type="sibTrans" cxnId="{CF391F4E-2DD8-4514-A0AA-5B002C188861}">
      <dgm:prSet/>
      <dgm:spPr/>
      <dgm:t>
        <a:bodyPr/>
        <a:lstStyle/>
        <a:p>
          <a:endParaRPr lang="en-US"/>
        </a:p>
      </dgm:t>
    </dgm:pt>
    <dgm:pt modelId="{2BCE1E98-6607-4B91-A8DF-EB8A180C6FE9}">
      <dgm:prSet phldrT="[Text]"/>
      <dgm:spPr/>
      <dgm:t>
        <a:bodyPr/>
        <a:lstStyle/>
        <a:p>
          <a:r>
            <a:rPr lang="en-US" dirty="0" smtClean="0"/>
            <a:t>Lumber Yard</a:t>
          </a:r>
          <a:endParaRPr lang="en-US" dirty="0"/>
        </a:p>
      </dgm:t>
    </dgm:pt>
    <dgm:pt modelId="{87FF718C-3AF2-49A1-B278-EEFC703C36B8}" type="parTrans" cxnId="{949E39CB-CFB8-4134-9718-0C4A513C3F87}">
      <dgm:prSet/>
      <dgm:spPr/>
      <dgm:t>
        <a:bodyPr/>
        <a:lstStyle/>
        <a:p>
          <a:endParaRPr lang="en-US"/>
        </a:p>
      </dgm:t>
    </dgm:pt>
    <dgm:pt modelId="{46EDC4BF-38E5-491A-8585-E71BEDE78652}" type="sibTrans" cxnId="{949E39CB-CFB8-4134-9718-0C4A513C3F87}">
      <dgm:prSet/>
      <dgm:spPr/>
      <dgm:t>
        <a:bodyPr/>
        <a:lstStyle/>
        <a:p>
          <a:endParaRPr lang="en-US"/>
        </a:p>
      </dgm:t>
    </dgm:pt>
    <dgm:pt modelId="{5006CBCB-F31B-40C1-B5D7-71F74C88AF8A}" type="pres">
      <dgm:prSet presAssocID="{3EC6C100-9EAF-48C0-AF4B-0AA99754106D}" presName="Name0" presStyleCnt="0">
        <dgm:presLayoutVars>
          <dgm:chMax val="7"/>
          <dgm:chPref val="7"/>
          <dgm:dir/>
          <dgm:animLvl val="lvl"/>
        </dgm:presLayoutVars>
      </dgm:prSet>
      <dgm:spPr/>
      <dgm:t>
        <a:bodyPr/>
        <a:lstStyle/>
        <a:p>
          <a:endParaRPr lang="en-US"/>
        </a:p>
      </dgm:t>
    </dgm:pt>
    <dgm:pt modelId="{5EEB2EDD-396D-4F69-A66B-709A58780FEF}" type="pres">
      <dgm:prSet presAssocID="{3850FEFD-F2C8-4F5E-8115-9961A67A7088}" presName="Accent1" presStyleCnt="0"/>
      <dgm:spPr/>
    </dgm:pt>
    <dgm:pt modelId="{554112AD-5CD6-4312-96C4-A77F6D255D51}" type="pres">
      <dgm:prSet presAssocID="{3850FEFD-F2C8-4F5E-8115-9961A67A7088}" presName="Accent" presStyleLbl="node1" presStyleIdx="0" presStyleCnt="3"/>
      <dgm:spPr/>
    </dgm:pt>
    <dgm:pt modelId="{0EDD5529-D4AA-4C85-BB3A-04C55D7BA407}" type="pres">
      <dgm:prSet presAssocID="{3850FEFD-F2C8-4F5E-8115-9961A67A7088}" presName="Parent1" presStyleLbl="revTx" presStyleIdx="0" presStyleCnt="3">
        <dgm:presLayoutVars>
          <dgm:chMax val="1"/>
          <dgm:chPref val="1"/>
          <dgm:bulletEnabled val="1"/>
        </dgm:presLayoutVars>
      </dgm:prSet>
      <dgm:spPr/>
      <dgm:t>
        <a:bodyPr/>
        <a:lstStyle/>
        <a:p>
          <a:endParaRPr lang="en-US"/>
        </a:p>
      </dgm:t>
    </dgm:pt>
    <dgm:pt modelId="{7214CFAF-5CED-4B09-BFDB-36C0995C3D55}" type="pres">
      <dgm:prSet presAssocID="{17BF5E90-4D7D-4249-B49F-3791C7196A44}" presName="Accent2" presStyleCnt="0"/>
      <dgm:spPr/>
    </dgm:pt>
    <dgm:pt modelId="{3E085490-87A1-4C11-9495-B166246C482B}" type="pres">
      <dgm:prSet presAssocID="{17BF5E90-4D7D-4249-B49F-3791C7196A44}" presName="Accent" presStyleLbl="node1" presStyleIdx="1" presStyleCnt="3"/>
      <dgm:spPr/>
    </dgm:pt>
    <dgm:pt modelId="{EBD9D172-577C-42F0-A2D9-1387D911DA3F}" type="pres">
      <dgm:prSet presAssocID="{17BF5E90-4D7D-4249-B49F-3791C7196A44}" presName="Parent2" presStyleLbl="revTx" presStyleIdx="1" presStyleCnt="3">
        <dgm:presLayoutVars>
          <dgm:chMax val="1"/>
          <dgm:chPref val="1"/>
          <dgm:bulletEnabled val="1"/>
        </dgm:presLayoutVars>
      </dgm:prSet>
      <dgm:spPr/>
      <dgm:t>
        <a:bodyPr/>
        <a:lstStyle/>
        <a:p>
          <a:endParaRPr lang="en-US"/>
        </a:p>
      </dgm:t>
    </dgm:pt>
    <dgm:pt modelId="{FC662D61-05F0-405E-9EF1-F6E77D75F5B4}" type="pres">
      <dgm:prSet presAssocID="{2BCE1E98-6607-4B91-A8DF-EB8A180C6FE9}" presName="Accent3" presStyleCnt="0"/>
      <dgm:spPr/>
    </dgm:pt>
    <dgm:pt modelId="{674B691A-686C-4A73-8FB9-637807A1F524}" type="pres">
      <dgm:prSet presAssocID="{2BCE1E98-6607-4B91-A8DF-EB8A180C6FE9}" presName="Accent" presStyleLbl="node1" presStyleIdx="2" presStyleCnt="3"/>
      <dgm:spPr/>
    </dgm:pt>
    <dgm:pt modelId="{DF71C143-E8B3-4606-8EF1-52E5AF9513E1}" type="pres">
      <dgm:prSet presAssocID="{2BCE1E98-6607-4B91-A8DF-EB8A180C6FE9}" presName="Parent3" presStyleLbl="revTx" presStyleIdx="2" presStyleCnt="3">
        <dgm:presLayoutVars>
          <dgm:chMax val="1"/>
          <dgm:chPref val="1"/>
          <dgm:bulletEnabled val="1"/>
        </dgm:presLayoutVars>
      </dgm:prSet>
      <dgm:spPr/>
      <dgm:t>
        <a:bodyPr/>
        <a:lstStyle/>
        <a:p>
          <a:endParaRPr lang="en-US"/>
        </a:p>
      </dgm:t>
    </dgm:pt>
  </dgm:ptLst>
  <dgm:cxnLst>
    <dgm:cxn modelId="{CF391F4E-2DD8-4514-A0AA-5B002C188861}" srcId="{3EC6C100-9EAF-48C0-AF4B-0AA99754106D}" destId="{17BF5E90-4D7D-4249-B49F-3791C7196A44}" srcOrd="1" destOrd="0" parTransId="{4EA07B18-09E2-48FB-B9DC-EE959A3F9431}" sibTransId="{7C99244F-D69A-4B74-BF34-8E77148441E1}"/>
    <dgm:cxn modelId="{AFB30E6C-F0F6-45C1-AC92-FF0B9374F82E}" type="presOf" srcId="{2BCE1E98-6607-4B91-A8DF-EB8A180C6FE9}" destId="{DF71C143-E8B3-4606-8EF1-52E5AF9513E1}" srcOrd="0" destOrd="0" presId="urn:microsoft.com/office/officeart/2009/layout/CircleArrowProcess"/>
    <dgm:cxn modelId="{CDEF49BD-DDBA-40C4-8602-D33001DDDFAE}" type="presOf" srcId="{3850FEFD-F2C8-4F5E-8115-9961A67A7088}" destId="{0EDD5529-D4AA-4C85-BB3A-04C55D7BA407}" srcOrd="0" destOrd="0" presId="urn:microsoft.com/office/officeart/2009/layout/CircleArrowProcess"/>
    <dgm:cxn modelId="{949E39CB-CFB8-4134-9718-0C4A513C3F87}" srcId="{3EC6C100-9EAF-48C0-AF4B-0AA99754106D}" destId="{2BCE1E98-6607-4B91-A8DF-EB8A180C6FE9}" srcOrd="2" destOrd="0" parTransId="{87FF718C-3AF2-49A1-B278-EEFC703C36B8}" sibTransId="{46EDC4BF-38E5-491A-8585-E71BEDE78652}"/>
    <dgm:cxn modelId="{B368ABEA-8D74-4064-9766-17E65FE7A467}" type="presOf" srcId="{17BF5E90-4D7D-4249-B49F-3791C7196A44}" destId="{EBD9D172-577C-42F0-A2D9-1387D911DA3F}" srcOrd="0" destOrd="0" presId="urn:microsoft.com/office/officeart/2009/layout/CircleArrowProcess"/>
    <dgm:cxn modelId="{7A0AA396-D7C4-4EC0-A15D-ADAB2C4D6EEE}" srcId="{3EC6C100-9EAF-48C0-AF4B-0AA99754106D}" destId="{3850FEFD-F2C8-4F5E-8115-9961A67A7088}" srcOrd="0" destOrd="0" parTransId="{C8529A3D-0929-469D-BBA4-46994356E9D9}" sibTransId="{28A38DA3-4D05-4BF9-B708-42FE74D086E1}"/>
    <dgm:cxn modelId="{B3D56339-B32D-4F28-B1EC-65917BCC7172}" type="presOf" srcId="{3EC6C100-9EAF-48C0-AF4B-0AA99754106D}" destId="{5006CBCB-F31B-40C1-B5D7-71F74C88AF8A}" srcOrd="0" destOrd="0" presId="urn:microsoft.com/office/officeart/2009/layout/CircleArrowProcess"/>
    <dgm:cxn modelId="{CFA9ABC0-2E93-4B8B-A41E-0996A5DDB294}" type="presParOf" srcId="{5006CBCB-F31B-40C1-B5D7-71F74C88AF8A}" destId="{5EEB2EDD-396D-4F69-A66B-709A58780FEF}" srcOrd="0" destOrd="0" presId="urn:microsoft.com/office/officeart/2009/layout/CircleArrowProcess"/>
    <dgm:cxn modelId="{5EBBB670-600B-499B-975C-2541B691CE3A}" type="presParOf" srcId="{5EEB2EDD-396D-4F69-A66B-709A58780FEF}" destId="{554112AD-5CD6-4312-96C4-A77F6D255D51}" srcOrd="0" destOrd="0" presId="urn:microsoft.com/office/officeart/2009/layout/CircleArrowProcess"/>
    <dgm:cxn modelId="{8E707B68-FBEB-4E4F-95ED-5526785B45B5}" type="presParOf" srcId="{5006CBCB-F31B-40C1-B5D7-71F74C88AF8A}" destId="{0EDD5529-D4AA-4C85-BB3A-04C55D7BA407}" srcOrd="1" destOrd="0" presId="urn:microsoft.com/office/officeart/2009/layout/CircleArrowProcess"/>
    <dgm:cxn modelId="{DD623ACB-EADC-4DB1-81E7-635347B6E19F}" type="presParOf" srcId="{5006CBCB-F31B-40C1-B5D7-71F74C88AF8A}" destId="{7214CFAF-5CED-4B09-BFDB-36C0995C3D55}" srcOrd="2" destOrd="0" presId="urn:microsoft.com/office/officeart/2009/layout/CircleArrowProcess"/>
    <dgm:cxn modelId="{6EB48187-BF98-45E3-9438-72B7852F6A0B}" type="presParOf" srcId="{7214CFAF-5CED-4B09-BFDB-36C0995C3D55}" destId="{3E085490-87A1-4C11-9495-B166246C482B}" srcOrd="0" destOrd="0" presId="urn:microsoft.com/office/officeart/2009/layout/CircleArrowProcess"/>
    <dgm:cxn modelId="{E749C492-CE7E-44CF-9219-DB1F5FCBAD4C}" type="presParOf" srcId="{5006CBCB-F31B-40C1-B5D7-71F74C88AF8A}" destId="{EBD9D172-577C-42F0-A2D9-1387D911DA3F}" srcOrd="3" destOrd="0" presId="urn:microsoft.com/office/officeart/2009/layout/CircleArrowProcess"/>
    <dgm:cxn modelId="{A1C95D10-AAB5-4AFC-8350-9DC574CB8C63}" type="presParOf" srcId="{5006CBCB-F31B-40C1-B5D7-71F74C88AF8A}" destId="{FC662D61-05F0-405E-9EF1-F6E77D75F5B4}" srcOrd="4" destOrd="0" presId="urn:microsoft.com/office/officeart/2009/layout/CircleArrowProcess"/>
    <dgm:cxn modelId="{61FB22EE-9F24-4D6E-AE3E-9E2F70DD8DEE}" type="presParOf" srcId="{FC662D61-05F0-405E-9EF1-F6E77D75F5B4}" destId="{674B691A-686C-4A73-8FB9-637807A1F524}" srcOrd="0" destOrd="0" presId="urn:microsoft.com/office/officeart/2009/layout/CircleArrowProcess"/>
    <dgm:cxn modelId="{8B3259D2-E23D-46A5-BB96-CA1970A3B65B}" type="presParOf" srcId="{5006CBCB-F31B-40C1-B5D7-71F74C88AF8A}" destId="{DF71C143-E8B3-4606-8EF1-52E5AF9513E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5BE1D-D574-42F9-BE44-8B842F9364D8}">
      <dsp:nvSpPr>
        <dsp:cNvPr id="0" name=""/>
        <dsp:cNvSpPr/>
      </dsp:nvSpPr>
      <dsp:spPr>
        <a:xfrm>
          <a:off x="0" y="469400"/>
          <a:ext cx="8229600" cy="1198543"/>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kern="1200" dirty="0" smtClean="0"/>
            <a:t>1.</a:t>
          </a:r>
          <a:endParaRPr lang="en-US" sz="2300" kern="1200" dirty="0"/>
        </a:p>
      </dsp:txBody>
      <dsp:txXfrm>
        <a:off x="0" y="769036"/>
        <a:ext cx="7929964" cy="599271"/>
      </dsp:txXfrm>
    </dsp:sp>
    <dsp:sp modelId="{ADCA8B66-9FA0-4A78-BCA0-B693AEF24A36}">
      <dsp:nvSpPr>
        <dsp:cNvPr id="0" name=""/>
        <dsp:cNvSpPr/>
      </dsp:nvSpPr>
      <dsp:spPr>
        <a:xfrm>
          <a:off x="0" y="1393650"/>
          <a:ext cx="2534716" cy="2308835"/>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Stockholders in a corporation are not responsible for business debts.</a:t>
          </a:r>
        </a:p>
      </dsp:txBody>
      <dsp:txXfrm>
        <a:off x="0" y="1393650"/>
        <a:ext cx="2534716" cy="2308835"/>
      </dsp:txXfrm>
    </dsp:sp>
    <dsp:sp modelId="{22B40643-38A1-4BCA-9BA2-3ED1E142C5AA}">
      <dsp:nvSpPr>
        <dsp:cNvPr id="0" name=""/>
        <dsp:cNvSpPr/>
      </dsp:nvSpPr>
      <dsp:spPr>
        <a:xfrm>
          <a:off x="2534716" y="868914"/>
          <a:ext cx="5694883" cy="1198543"/>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kern="1200" dirty="0" smtClean="0"/>
            <a:t>2.</a:t>
          </a:r>
          <a:endParaRPr lang="en-US" sz="2300" kern="1200" dirty="0"/>
        </a:p>
      </dsp:txBody>
      <dsp:txXfrm>
        <a:off x="2534716" y="1168550"/>
        <a:ext cx="5395247" cy="599271"/>
      </dsp:txXfrm>
    </dsp:sp>
    <dsp:sp modelId="{26A3B1BA-193F-4307-B003-B7E03FC3FE6E}">
      <dsp:nvSpPr>
        <dsp:cNvPr id="0" name=""/>
        <dsp:cNvSpPr/>
      </dsp:nvSpPr>
      <dsp:spPr>
        <a:xfrm>
          <a:off x="2534716" y="1793164"/>
          <a:ext cx="2534716" cy="2308835"/>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If a company fails, stockholders only lose the money that they invested.</a:t>
          </a:r>
          <a:endParaRPr lang="en-US" sz="2300" kern="1200" dirty="0"/>
        </a:p>
      </dsp:txBody>
      <dsp:txXfrm>
        <a:off x="2534716" y="1793164"/>
        <a:ext cx="2534716" cy="2308835"/>
      </dsp:txXfrm>
    </dsp:sp>
    <dsp:sp modelId="{D18C916A-AC0F-47FB-BAE8-9AA1D08D6625}">
      <dsp:nvSpPr>
        <dsp:cNvPr id="0" name=""/>
        <dsp:cNvSpPr/>
      </dsp:nvSpPr>
      <dsp:spPr>
        <a:xfrm>
          <a:off x="5069433" y="1268429"/>
          <a:ext cx="3160166" cy="1198543"/>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kern="1200" dirty="0" smtClean="0"/>
            <a:t>3.</a:t>
          </a:r>
          <a:endParaRPr lang="en-US" sz="2300" kern="1200" dirty="0"/>
        </a:p>
      </dsp:txBody>
      <dsp:txXfrm>
        <a:off x="5069433" y="1568065"/>
        <a:ext cx="2860530" cy="599271"/>
      </dsp:txXfrm>
    </dsp:sp>
    <dsp:sp modelId="{8E6C11A7-5079-43CF-AD1E-5839C66609EC}">
      <dsp:nvSpPr>
        <dsp:cNvPr id="0" name=""/>
        <dsp:cNvSpPr/>
      </dsp:nvSpPr>
      <dsp:spPr>
        <a:xfrm>
          <a:off x="5069433" y="2192678"/>
          <a:ext cx="2534716" cy="2275045"/>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Stockholders are free to sell their stock to whomever they want, whenever they want.  </a:t>
          </a:r>
          <a:endParaRPr lang="en-US" sz="2300" kern="1200" dirty="0"/>
        </a:p>
      </dsp:txBody>
      <dsp:txXfrm>
        <a:off x="5069433" y="2192678"/>
        <a:ext cx="2534716" cy="2275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10C41-F9ED-4514-998B-FC08BF67955E}" type="datetimeFigureOut">
              <a:rPr lang="en-US" smtClean="0"/>
              <a:t>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643DE-A3D6-4220-9163-AF8393E047C8}" type="slidenum">
              <a:rPr lang="en-US" smtClean="0"/>
              <a:t>‹#›</a:t>
            </a:fld>
            <a:endParaRPr lang="en-US"/>
          </a:p>
        </p:txBody>
      </p:sp>
    </p:spTree>
    <p:extLst>
      <p:ext uri="{BB962C8B-B14F-4D97-AF65-F5344CB8AC3E}">
        <p14:creationId xmlns:p14="http://schemas.microsoft.com/office/powerpoint/2010/main" val="358259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643DE-A3D6-4220-9163-AF8393E047C8}" type="slidenum">
              <a:rPr lang="en-US" smtClean="0"/>
              <a:t>12</a:t>
            </a:fld>
            <a:endParaRPr lang="en-US"/>
          </a:p>
        </p:txBody>
      </p:sp>
    </p:spTree>
    <p:extLst>
      <p:ext uri="{BB962C8B-B14F-4D97-AF65-F5344CB8AC3E}">
        <p14:creationId xmlns:p14="http://schemas.microsoft.com/office/powerpoint/2010/main" val="285812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D062047B-FAD8-4BE3-80B3-11325C5EECAE}" type="slidenum">
              <a:rPr lang="en-US" altLang="en-US"/>
              <a:pPr/>
              <a:t>30</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1F7EE90A-D3D3-4E4D-A3E5-7662D5CCE05B}" type="slidenum">
              <a:rPr lang="en-US" altLang="en-US"/>
              <a:pPr/>
              <a:t>31</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B0548F75-6438-4797-AF51-D49D3B672E4D}" type="slidenum">
              <a:rPr lang="en-US" altLang="en-US"/>
              <a:pPr/>
              <a:t>32</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39D3B45C-0410-42E9-AD00-C7046D0AC1C7}" type="slidenum">
              <a:rPr lang="en-US" altLang="en-US"/>
              <a:pPr/>
              <a:t>33</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E7F9405A-88C7-44A3-88A3-39F30861ECD1}" type="slidenum">
              <a:rPr lang="en-US" altLang="en-US"/>
              <a:pPr/>
              <a:t>34</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DEDB0187-5EDA-44B8-B7FD-2B1D87F7C819}" type="slidenum">
              <a:rPr lang="en-US" altLang="en-US"/>
              <a:pPr/>
              <a:t>35</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51ABB777-D0CA-475D-A52D-A92DFA47A1EE}" type="slidenum">
              <a:rPr lang="en-US" altLang="en-US"/>
              <a:pPr/>
              <a:t>36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29D584A6-DFEC-477A-B5F3-8122BF638432}" type="slidenum">
              <a:rPr lang="en-US" altLang="en-US"/>
              <a:pPr/>
              <a:t>37</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5066A093-1B5E-46F3-ACB2-CFC4F464ECE9}" type="slidenum">
              <a:rPr lang="en-US" altLang="en-US"/>
              <a:pPr/>
              <a:t>38</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3158" y="4344025"/>
            <a:ext cx="5031685" cy="4114488"/>
          </a:xfrm>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6021F0F8-9E30-45B5-AC0E-3845D76F973D}" type="slidenum">
              <a:rPr lang="en-US" altLang="en-US"/>
              <a:pPr/>
              <a:t>39</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education,</a:t>
            </a:r>
            <a:r>
              <a:rPr lang="en-US" baseline="0" dirty="0" smtClean="0"/>
              <a:t> sports, etc.</a:t>
            </a:r>
            <a:endParaRPr lang="en-US" dirty="0"/>
          </a:p>
        </p:txBody>
      </p:sp>
      <p:sp>
        <p:nvSpPr>
          <p:cNvPr id="4" name="Slide Number Placeholder 3"/>
          <p:cNvSpPr>
            <a:spLocks noGrp="1"/>
          </p:cNvSpPr>
          <p:nvPr>
            <p:ph type="sldNum" sz="quarter" idx="10"/>
          </p:nvPr>
        </p:nvSpPr>
        <p:spPr/>
        <p:txBody>
          <a:bodyPr/>
          <a:lstStyle/>
          <a:p>
            <a:fld id="{3DB643DE-A3D6-4220-9163-AF8393E047C8}" type="slidenum">
              <a:rPr lang="en-US" smtClean="0"/>
              <a:t>16</a:t>
            </a:fld>
            <a:endParaRPr lang="en-US"/>
          </a:p>
        </p:txBody>
      </p:sp>
    </p:spTree>
    <p:extLst>
      <p:ext uri="{BB962C8B-B14F-4D97-AF65-F5344CB8AC3E}">
        <p14:creationId xmlns:p14="http://schemas.microsoft.com/office/powerpoint/2010/main" val="4241233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FB6A1AA8-48DB-46D9-8638-943E0D6C8B2C}" type="slidenum">
              <a:rPr lang="en-US" altLang="en-US"/>
              <a:pPr/>
              <a:t>40</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6F34BA0D-FBD5-4E54-80D1-CF097CF8007C}" type="slidenum">
              <a:rPr lang="en-US" altLang="en-US"/>
              <a:pPr/>
              <a:t>41</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66787EA0-DBE6-4259-BBEF-8F7B95B4F8B5}" type="slidenum">
              <a:rPr lang="en-US" altLang="en-US"/>
              <a:pPr/>
              <a:t>42</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BA85BFF8-67D3-47A7-902B-A58E20F97EC7}" type="slidenum">
              <a:rPr lang="en-US" altLang="en-US"/>
              <a:pPr/>
              <a:t>43</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DACE4F85-DF3D-4475-9335-C82E6155A2D0}" type="slidenum">
              <a:rPr lang="en-US" altLang="en-US" sz="1200"/>
              <a:pPr eaLnBrk="1" hangingPunct="1"/>
              <a:t>44</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539C09F2-6B26-40E1-B478-1089FB47FEA0}" type="slidenum">
              <a:rPr lang="en-US" altLang="en-US" sz="1200"/>
              <a:pPr eaLnBrk="1" hangingPunct="1"/>
              <a:t>45</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3B7DD858-650E-4D6D-817F-DF87BF6A4182}" type="slidenum">
              <a:rPr lang="en-US" altLang="en-US" sz="1200"/>
              <a:pPr eaLnBrk="1" hangingPunct="1"/>
              <a:t>46</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6695C919-71CA-48E5-8984-4B6E4FDA17DF}" type="slidenum">
              <a:rPr lang="en-US" altLang="en-US" sz="1200"/>
              <a:pPr eaLnBrk="1" hangingPunct="1"/>
              <a:t>47</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50FADBCF-B53F-4FB4-935A-7C3C4684DE42}" type="slidenum">
              <a:rPr lang="en-US" altLang="en-US" sz="1200"/>
              <a:pPr eaLnBrk="1" hangingPunct="1"/>
              <a:t>48</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34E2A284-6FF5-4253-AA63-1CC9424F39B6}" type="slidenum">
              <a:rPr lang="en-US" altLang="en-US" sz="1200"/>
              <a:pPr eaLnBrk="1" hangingPunct="1"/>
              <a:t>49</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87C40CC6-6909-4512-A46B-D9D34E5B05DD}" type="slidenum">
              <a:rPr lang="en-US" altLang="en-US"/>
              <a:pPr/>
              <a:t>23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DCF7BFF2-4BD3-4324-B6CA-54773A2627BA}" type="slidenum">
              <a:rPr lang="en-US" altLang="en-US" sz="1200"/>
              <a:pPr eaLnBrk="1" hangingPunct="1"/>
              <a:t>50</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AEA0BC8B-DBEF-419D-9E69-0234F2CB7392}" type="slidenum">
              <a:rPr lang="en-US" altLang="en-US" sz="1200"/>
              <a:pPr eaLnBrk="1" hangingPunct="1"/>
              <a:t>51</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581D4BEA-0ABB-43C6-AF0C-E5D66DCA55DE}" type="slidenum">
              <a:rPr lang="en-US" altLang="en-US" sz="1200"/>
              <a:pPr eaLnBrk="1" hangingPunct="1"/>
              <a:t>52</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D98E30E1-C4D0-4759-AC78-7F5107281888}" type="slidenum">
              <a:rPr lang="en-US" altLang="en-US"/>
              <a:pPr/>
              <a:t>53</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C80A4FD9-D453-4B08-BEFF-64409B66935B}" type="slidenum">
              <a:rPr lang="en-US" altLang="en-US"/>
              <a:pPr/>
              <a:t>54</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BA282862-5229-48A9-8E85-CD8F6C3D5850}" type="slidenum">
              <a:rPr lang="en-US" altLang="en-US"/>
              <a:pPr/>
              <a:t>55</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643DE-A3D6-4220-9163-AF8393E047C8}" type="slidenum">
              <a:rPr lang="en-US" smtClean="0"/>
              <a:t>66</a:t>
            </a:fld>
            <a:endParaRPr lang="en-US"/>
          </a:p>
        </p:txBody>
      </p:sp>
    </p:spTree>
    <p:extLst>
      <p:ext uri="{BB962C8B-B14F-4D97-AF65-F5344CB8AC3E}">
        <p14:creationId xmlns:p14="http://schemas.microsoft.com/office/powerpoint/2010/main" val="622556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Surfboard Example</a:t>
            </a:r>
            <a:endParaRPr lang="en-US" dirty="0"/>
          </a:p>
        </p:txBody>
      </p:sp>
      <p:sp>
        <p:nvSpPr>
          <p:cNvPr id="4" name="Slide Number Placeholder 3"/>
          <p:cNvSpPr>
            <a:spLocks noGrp="1"/>
          </p:cNvSpPr>
          <p:nvPr>
            <p:ph type="sldNum" sz="quarter" idx="10"/>
          </p:nvPr>
        </p:nvSpPr>
        <p:spPr/>
        <p:txBody>
          <a:bodyPr/>
          <a:lstStyle/>
          <a:p>
            <a:fld id="{3DB643DE-A3D6-4220-9163-AF8393E047C8}" type="slidenum">
              <a:rPr lang="en-US" smtClean="0"/>
              <a:t>69</a:t>
            </a:fld>
            <a:endParaRPr lang="en-US"/>
          </a:p>
        </p:txBody>
      </p:sp>
    </p:spTree>
    <p:extLst>
      <p:ext uri="{BB962C8B-B14F-4D97-AF65-F5344CB8AC3E}">
        <p14:creationId xmlns:p14="http://schemas.microsoft.com/office/powerpoint/2010/main" val="59428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2C7F4FBB-587F-44E5-8B69-B1006116C403}" type="slidenum">
              <a:rPr lang="en-US" altLang="en-US"/>
              <a:pPr/>
              <a:t>24</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FA3B64ED-7A3C-45E8-95CF-79BECD3F7C70}" type="slidenum">
              <a:rPr lang="en-US" altLang="en-US"/>
              <a:pPr/>
              <a:t>25</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5A224215-791E-4E9A-A36F-8C733971A8D2}" type="slidenum">
              <a:rPr lang="en-US" altLang="en-US"/>
              <a:pPr/>
              <a:t>26</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9DA55897-D655-4FAF-B61A-746D1724CDD8}" type="slidenum">
              <a:rPr lang="en-US" altLang="en-US"/>
              <a:pPr/>
              <a:t>27</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33B52128-0304-4089-B262-749616B67E9B}" type="slidenum">
              <a:rPr lang="en-US" altLang="en-US"/>
              <a:pPr/>
              <a:t>28</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3158" y="4344025"/>
            <a:ext cx="5031685" cy="4114488"/>
          </a:xfrm>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5994">
              <a:defRPr>
                <a:solidFill>
                  <a:schemeClr val="tx1"/>
                </a:solidFill>
                <a:latin typeface="Arial" pitchFamily="34" charset="0"/>
              </a:defRPr>
            </a:lvl1pPr>
            <a:lvl2pPr marL="729057" indent="-280406" defTabSz="915994">
              <a:defRPr>
                <a:solidFill>
                  <a:schemeClr val="tx1"/>
                </a:solidFill>
                <a:latin typeface="Arial" pitchFamily="34" charset="0"/>
              </a:defRPr>
            </a:lvl2pPr>
            <a:lvl3pPr marL="1121626" indent="-224325" defTabSz="915994">
              <a:defRPr>
                <a:solidFill>
                  <a:schemeClr val="tx1"/>
                </a:solidFill>
                <a:latin typeface="Arial" pitchFamily="34" charset="0"/>
              </a:defRPr>
            </a:lvl3pPr>
            <a:lvl4pPr marL="1570276" indent="-224325" defTabSz="915994">
              <a:defRPr>
                <a:solidFill>
                  <a:schemeClr val="tx1"/>
                </a:solidFill>
                <a:latin typeface="Arial" pitchFamily="34" charset="0"/>
              </a:defRPr>
            </a:lvl4pPr>
            <a:lvl5pPr marL="2018927" indent="-224325" defTabSz="915994">
              <a:defRPr>
                <a:solidFill>
                  <a:schemeClr val="tx1"/>
                </a:solidFill>
                <a:latin typeface="Arial" pitchFamily="34" charset="0"/>
              </a:defRPr>
            </a:lvl5pPr>
            <a:lvl6pPr marL="2467577" indent="-224325" defTabSz="915994" eaLnBrk="0" fontAlgn="base" hangingPunct="0">
              <a:spcBef>
                <a:spcPct val="0"/>
              </a:spcBef>
              <a:spcAft>
                <a:spcPct val="0"/>
              </a:spcAft>
              <a:defRPr>
                <a:solidFill>
                  <a:schemeClr val="tx1"/>
                </a:solidFill>
                <a:latin typeface="Arial" pitchFamily="34" charset="0"/>
              </a:defRPr>
            </a:lvl6pPr>
            <a:lvl7pPr marL="2916227" indent="-224325" defTabSz="915994" eaLnBrk="0" fontAlgn="base" hangingPunct="0">
              <a:spcBef>
                <a:spcPct val="0"/>
              </a:spcBef>
              <a:spcAft>
                <a:spcPct val="0"/>
              </a:spcAft>
              <a:defRPr>
                <a:solidFill>
                  <a:schemeClr val="tx1"/>
                </a:solidFill>
                <a:latin typeface="Arial" pitchFamily="34" charset="0"/>
              </a:defRPr>
            </a:lvl7pPr>
            <a:lvl8pPr marL="3364878" indent="-224325" defTabSz="915994" eaLnBrk="0" fontAlgn="base" hangingPunct="0">
              <a:spcBef>
                <a:spcPct val="0"/>
              </a:spcBef>
              <a:spcAft>
                <a:spcPct val="0"/>
              </a:spcAft>
              <a:defRPr>
                <a:solidFill>
                  <a:schemeClr val="tx1"/>
                </a:solidFill>
                <a:latin typeface="Arial" pitchFamily="34" charset="0"/>
              </a:defRPr>
            </a:lvl8pPr>
            <a:lvl9pPr marL="3813528" indent="-224325" defTabSz="915994" eaLnBrk="0" fontAlgn="base" hangingPunct="0">
              <a:spcBef>
                <a:spcPct val="0"/>
              </a:spcBef>
              <a:spcAft>
                <a:spcPct val="0"/>
              </a:spcAft>
              <a:defRPr>
                <a:solidFill>
                  <a:schemeClr val="tx1"/>
                </a:solidFill>
                <a:latin typeface="Arial" pitchFamily="34" charset="0"/>
              </a:defRPr>
            </a:lvl9pPr>
          </a:lstStyle>
          <a:p>
            <a:fld id="{516AAE9F-180B-4005-98A8-99F96D08FFC4}" type="slidenum">
              <a:rPr lang="en-US" altLang="en-US"/>
              <a:pPr/>
              <a:t>29</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941B0176-30B6-4FA2-97D9-D730BD615332}" type="datetimeFigureOut">
              <a:rPr lang="en-US" smtClean="0"/>
              <a:t>1/20/2015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04502BC-D69E-4A2A-B34F-2D86D1A69E50}"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1B0176-30B6-4FA2-97D9-D730BD615332}"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502BC-D69E-4A2A-B34F-2D86D1A69E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1B0176-30B6-4FA2-97D9-D730BD615332}"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502BC-D69E-4A2A-B34F-2D86D1A69E50}"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41B0176-30B6-4FA2-97D9-D730BD615332}"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502BC-D69E-4A2A-B34F-2D86D1A69E50}"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41B0176-30B6-4FA2-97D9-D730BD615332}" type="datetimeFigureOut">
              <a:rPr lang="en-US" smtClean="0"/>
              <a:t>1/20/2015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04502BC-D69E-4A2A-B34F-2D86D1A69E50}"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41B0176-30B6-4FA2-97D9-D730BD615332}"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502BC-D69E-4A2A-B34F-2D86D1A69E50}"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41B0176-30B6-4FA2-97D9-D730BD615332}" type="datetimeFigureOut">
              <a:rPr lang="en-US" smtClean="0"/>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502BC-D69E-4A2A-B34F-2D86D1A69E50}"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1B0176-30B6-4FA2-97D9-D730BD615332}" type="datetimeFigureOut">
              <a:rPr lang="en-US" smtClean="0"/>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502BC-D69E-4A2A-B34F-2D86D1A69E50}"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B0176-30B6-4FA2-97D9-D730BD615332}" type="datetimeFigureOut">
              <a:rPr lang="en-US" smtClean="0"/>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502BC-D69E-4A2A-B34F-2D86D1A69E50}"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1B0176-30B6-4FA2-97D9-D730BD615332}"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502BC-D69E-4A2A-B34F-2D86D1A69E50}"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1B0176-30B6-4FA2-97D9-D730BD615332}"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502BC-D69E-4A2A-B34F-2D86D1A69E50}"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41B0176-30B6-4FA2-97D9-D730BD615332}" type="datetimeFigureOut">
              <a:rPr lang="en-US" smtClean="0"/>
              <a:t>1/20/2015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04502BC-D69E-4A2A-B34F-2D86D1A69E50}"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upload.wikimedia.org/wikipedia/commons/2/20/Empire_State_Building_by_David_Shankbone.jp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com/imgres?imgurl=http://katespot.com/archives/steelers.JPG&amp;imgrefurl=http://katespot.com/archives/2006/01/index.html&amp;h=430&amp;w=466&amp;sz=15&amp;hl=en&amp;start=17&amp;um=1&amp;tbnid=JS9zXijv_leDyM:&amp;tbnh=118&amp;tbnw=128&amp;prev=/images?q%3Dsteelers%2B%26svnum%3D10%26um%3D1%26hl%3Den%26safe%3Dactive%26sa%3D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2.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upload.wikimedia.org/wikipedia/commons/e/e9/JohnPierpontMorgan.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55.jpeg"/><Relationship Id="rId4" Type="http://schemas.openxmlformats.org/officeDocument/2006/relationships/diagramLayout" Target="../diagrams/layout5.xml"/><Relationship Id="rId9" Type="http://schemas.openxmlformats.org/officeDocument/2006/relationships/image" Target="../media/image54.w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listcrux.com/wp-content/uploads/2013/12/industrial-r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927"/>
            <a:ext cx="98742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048000"/>
            <a:ext cx="8121685" cy="1470025"/>
          </a:xfrm>
        </p:spPr>
        <p:txBody>
          <a:bodyPr/>
          <a:lstStyle/>
          <a:p>
            <a:r>
              <a:rPr lang="en-US" b="1" dirty="0" smtClean="0">
                <a:solidFill>
                  <a:schemeClr val="bg1"/>
                </a:solidFill>
                <a:latin typeface="Arial" panose="020B0604020202020204" pitchFamily="34" charset="0"/>
                <a:cs typeface="Arial" panose="020B0604020202020204" pitchFamily="34" charset="0"/>
              </a:rPr>
              <a:t>Second Industrial Revolution</a:t>
            </a:r>
            <a:endParaRPr lang="en-US"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3581400"/>
            <a:ext cx="6400800" cy="1752600"/>
          </a:xfrm>
        </p:spPr>
        <p:txBody>
          <a:bodyPr/>
          <a:lstStyle/>
          <a:p>
            <a:r>
              <a:rPr lang="en-US" b="1" dirty="0" smtClean="0">
                <a:solidFill>
                  <a:schemeClr val="bg1"/>
                </a:solidFill>
                <a:latin typeface="Arial" panose="020B0604020202020204" pitchFamily="34" charset="0"/>
                <a:cs typeface="Arial" panose="020B0604020202020204" pitchFamily="34" charset="0"/>
              </a:rPr>
              <a:t>Friday, January, 24, 2014</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52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Inventions - Communication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14265042"/>
              </p:ext>
            </p:extLst>
          </p:nvPr>
        </p:nvGraphicFramePr>
        <p:xfrm>
          <a:off x="457200" y="1219200"/>
          <a:ext cx="8229600" cy="2565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Telegraph</a:t>
                      </a:r>
                      <a:endParaRPr lang="en-US" dirty="0"/>
                    </a:p>
                  </a:txBody>
                  <a:tcPr/>
                </a:tc>
                <a:tc>
                  <a:txBody>
                    <a:bodyPr/>
                    <a:lstStyle/>
                    <a:p>
                      <a:r>
                        <a:rPr lang="en-US" dirty="0" smtClean="0"/>
                        <a:t>Telephone</a:t>
                      </a:r>
                      <a:endParaRPr lang="en-US" dirty="0"/>
                    </a:p>
                  </a:txBody>
                  <a:tcPr/>
                </a:tc>
              </a:tr>
              <a:tr h="370840">
                <a:tc>
                  <a:txBody>
                    <a:bodyPr/>
                    <a:lstStyle/>
                    <a:p>
                      <a:r>
                        <a:rPr lang="en-US" dirty="0" smtClean="0"/>
                        <a:t>By 1861,  telegraph wires connected</a:t>
                      </a:r>
                      <a:r>
                        <a:rPr lang="en-US" baseline="0" dirty="0" smtClean="0"/>
                        <a:t> the East and West coasts</a:t>
                      </a:r>
                      <a:endParaRPr lang="en-US" dirty="0"/>
                    </a:p>
                  </a:txBody>
                  <a:tcPr/>
                </a:tc>
                <a:tc>
                  <a:txBody>
                    <a:bodyPr/>
                    <a:lstStyle/>
                    <a:p>
                      <a:r>
                        <a:rPr lang="en-US" dirty="0" smtClean="0"/>
                        <a:t>Alexander Graham Bell patented</a:t>
                      </a:r>
                      <a:r>
                        <a:rPr lang="en-US" baseline="0" dirty="0" smtClean="0"/>
                        <a:t> the telephone in March 1876.</a:t>
                      </a:r>
                      <a:endParaRPr lang="en-US" dirty="0"/>
                    </a:p>
                  </a:txBody>
                  <a:tcPr/>
                </a:tc>
              </a:tr>
              <a:tr h="370840">
                <a:tc>
                  <a:txBody>
                    <a:bodyPr/>
                    <a:lstStyle/>
                    <a:p>
                      <a:r>
                        <a:rPr lang="en-US" dirty="0" smtClean="0"/>
                        <a:t>5 years later, telegraph</a:t>
                      </a:r>
                      <a:r>
                        <a:rPr lang="en-US" baseline="0" dirty="0" smtClean="0"/>
                        <a:t> cable ran on the floor of the Atlantic Ocean which connected the U.S. to Great Britain</a:t>
                      </a:r>
                      <a:endParaRPr lang="en-US" dirty="0"/>
                    </a:p>
                  </a:txBody>
                  <a:tcPr/>
                </a:tc>
                <a:tc>
                  <a:txBody>
                    <a:bodyPr/>
                    <a:lstStyle/>
                    <a:p>
                      <a:r>
                        <a:rPr lang="en-US" dirty="0" smtClean="0"/>
                        <a:t>Telephone</a:t>
                      </a:r>
                      <a:r>
                        <a:rPr lang="en-US" baseline="0" dirty="0" smtClean="0"/>
                        <a:t> companies raced to lay thousands of miles of phone lines.  </a:t>
                      </a:r>
                      <a:endParaRPr lang="en-US" dirty="0"/>
                    </a:p>
                  </a:txBody>
                  <a:tcPr/>
                </a:tc>
              </a:tr>
              <a:tr h="370840">
                <a:tc>
                  <a:txBody>
                    <a:bodyPr/>
                    <a:lstStyle/>
                    <a:p>
                      <a:r>
                        <a:rPr lang="en-US" dirty="0" smtClean="0"/>
                        <a:t>Problem: telegraphs</a:t>
                      </a:r>
                      <a:r>
                        <a:rPr lang="en-US" baseline="0" dirty="0" smtClean="0"/>
                        <a:t> were only written messages and was difficult to use.</a:t>
                      </a:r>
                      <a:endParaRPr lang="en-US" dirty="0"/>
                    </a:p>
                  </a:txBody>
                  <a:tcPr/>
                </a:tc>
                <a:tc>
                  <a:txBody>
                    <a:bodyPr/>
                    <a:lstStyle/>
                    <a:p>
                      <a:r>
                        <a:rPr lang="en-US" dirty="0" smtClean="0"/>
                        <a:t>By 1900, there were almost 1.5 million telephones in the U.S.</a:t>
                      </a:r>
                      <a:endParaRPr lang="en-US" dirty="0"/>
                    </a:p>
                  </a:txBody>
                  <a:tcPr/>
                </a:tc>
              </a:tr>
            </a:tbl>
          </a:graphicData>
        </a:graphic>
      </p:graphicFrame>
      <p:pic>
        <p:nvPicPr>
          <p:cNvPr id="1026" name="Picture 2" descr="http://ghostsofdc.org/wp-content/uploads/2013/09/alexander-graham-bell-vo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909" y="3900055"/>
            <a:ext cx="4343400" cy="2884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609600" y="4191000"/>
            <a:ext cx="2362200" cy="1600200"/>
          </a:xfrm>
          <a:prstGeom prst="wedgeRectCallout">
            <a:avLst>
              <a:gd name="adj1" fmla="val 75355"/>
              <a:gd name="adj2" fmla="val 287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was a Scottish-born speech teacher, who studied the science of sound</a:t>
            </a:r>
            <a:endParaRPr lang="en-US" dirty="0"/>
          </a:p>
        </p:txBody>
      </p:sp>
      <p:sp>
        <p:nvSpPr>
          <p:cNvPr id="6" name="Rectangular Callout 5"/>
          <p:cNvSpPr/>
          <p:nvPr/>
        </p:nvSpPr>
        <p:spPr>
          <a:xfrm>
            <a:off x="6019800" y="4121727"/>
            <a:ext cx="2362200" cy="1295400"/>
          </a:xfrm>
          <a:prstGeom prst="wedgeRectCallout">
            <a:avLst>
              <a:gd name="adj1" fmla="val -73032"/>
              <a:gd name="adj2" fmla="val 56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called the telephone the “talking telegraph”</a:t>
            </a:r>
            <a:endParaRPr lang="en-US" dirty="0"/>
          </a:p>
        </p:txBody>
      </p:sp>
    </p:spTree>
    <p:extLst>
      <p:ext uri="{BB962C8B-B14F-4D97-AF65-F5344CB8AC3E}">
        <p14:creationId xmlns:p14="http://schemas.microsoft.com/office/powerpoint/2010/main" val="268999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Inventions - Transportation</a:t>
            </a:r>
            <a:endParaRPr lang="en-US" dirty="0"/>
          </a:p>
        </p:txBody>
      </p:sp>
      <p:sp>
        <p:nvSpPr>
          <p:cNvPr id="3" name="Content Placeholder 2"/>
          <p:cNvSpPr>
            <a:spLocks noGrp="1"/>
          </p:cNvSpPr>
          <p:nvPr>
            <p:ph sz="quarter" idx="1"/>
          </p:nvPr>
        </p:nvSpPr>
        <p:spPr>
          <a:xfrm>
            <a:off x="457200" y="1219200"/>
            <a:ext cx="3886200" cy="5181600"/>
          </a:xfrm>
        </p:spPr>
        <p:txBody>
          <a:bodyPr>
            <a:normAutofit lnSpcReduction="10000"/>
          </a:bodyPr>
          <a:lstStyle/>
          <a:p>
            <a:r>
              <a:rPr lang="en-US" dirty="0" smtClean="0"/>
              <a:t>Henry Ford introduced the Model T car in 1908.</a:t>
            </a:r>
          </a:p>
          <a:p>
            <a:r>
              <a:rPr lang="en-US" dirty="0" smtClean="0"/>
              <a:t>Early cars were expensive to build, so only wealthy people owned them</a:t>
            </a:r>
          </a:p>
          <a:p>
            <a:r>
              <a:rPr lang="en-US" dirty="0" smtClean="0"/>
              <a:t>However, Ford was the 1</a:t>
            </a:r>
            <a:r>
              <a:rPr lang="en-US" baseline="30000" dirty="0" smtClean="0"/>
              <a:t>st</a:t>
            </a:r>
            <a:r>
              <a:rPr lang="en-US" dirty="0" smtClean="0"/>
              <a:t> to use the assembly line to manufacture cars.  </a:t>
            </a:r>
          </a:p>
          <a:p>
            <a:r>
              <a:rPr lang="en-US" dirty="0" smtClean="0"/>
              <a:t>This reduced the cost of producing cars, thus making them more affordable.</a:t>
            </a:r>
            <a:endParaRPr lang="en-US" dirty="0"/>
          </a:p>
        </p:txBody>
      </p:sp>
      <p:pic>
        <p:nvPicPr>
          <p:cNvPr id="3074" name="Picture 2" descr="http://www.biography.com/imported/images/Biography/Images/Profiles/F/Henry-Ford-9298747-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825" y="1447800"/>
            <a:ext cx="403859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65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Inventions - Transportation</a:t>
            </a:r>
            <a:endParaRPr lang="en-US" dirty="0"/>
          </a:p>
        </p:txBody>
      </p:sp>
      <p:sp>
        <p:nvSpPr>
          <p:cNvPr id="3" name="Content Placeholder 2"/>
          <p:cNvSpPr>
            <a:spLocks noGrp="1"/>
          </p:cNvSpPr>
          <p:nvPr>
            <p:ph sz="quarter" idx="1"/>
          </p:nvPr>
        </p:nvSpPr>
        <p:spPr>
          <a:xfrm>
            <a:off x="457200" y="1219200"/>
            <a:ext cx="4648200" cy="5181600"/>
          </a:xfrm>
        </p:spPr>
        <p:txBody>
          <a:bodyPr>
            <a:normAutofit/>
          </a:bodyPr>
          <a:lstStyle/>
          <a:p>
            <a:r>
              <a:rPr lang="en-US" dirty="0" smtClean="0"/>
              <a:t>Wilbur &amp; Orville Wright built a lightweight airplane that used a small gas-powered engine.</a:t>
            </a:r>
          </a:p>
          <a:p>
            <a:r>
              <a:rPr lang="en-US" dirty="0" smtClean="0"/>
              <a:t>In Kitty Hawk, NC, Orville made the first piloted flight in a gas-powered plane on December 17, 1903.</a:t>
            </a:r>
          </a:p>
          <a:p>
            <a:r>
              <a:rPr lang="en-US" dirty="0" smtClean="0"/>
              <a:t>Two Results:</a:t>
            </a:r>
          </a:p>
          <a:p>
            <a:pPr marL="274320" lvl="1" indent="0">
              <a:buNone/>
            </a:pPr>
            <a:r>
              <a:rPr lang="en-US" dirty="0" smtClean="0"/>
              <a:t>Changed the way people traveled in the future.</a:t>
            </a:r>
          </a:p>
          <a:p>
            <a:pPr marL="274320" lvl="1" indent="0">
              <a:buNone/>
            </a:pPr>
            <a:r>
              <a:rPr lang="en-US" dirty="0" smtClean="0"/>
              <a:t>Increase the demand for oil production.</a:t>
            </a:r>
          </a:p>
        </p:txBody>
      </p:sp>
      <p:pic>
        <p:nvPicPr>
          <p:cNvPr id="4098" name="Picture 2" descr="http://upload.wikimedia.org/wikipedia/commons/thumb/f/ff/HartBerg_with_WilburWright.jpg/220px-HartBerg_with_WilburWr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8527"/>
            <a:ext cx="3494967"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10200" y="5278160"/>
            <a:ext cx="1995482"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Orville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6957390" y="4635787"/>
            <a:ext cx="1947777" cy="584775"/>
          </a:xfrm>
          <a:prstGeom prst="rect">
            <a:avLst/>
          </a:prstGeom>
          <a:noFill/>
        </p:spPr>
        <p:txBody>
          <a:bodyPr wrap="non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Wilbur</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0" y="4466509"/>
            <a:ext cx="75373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24916" y="5298942"/>
            <a:ext cx="75373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733280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sz="quarter" idx="1"/>
          </p:nvPr>
        </p:nvSpPr>
        <p:spPr/>
        <p:txBody>
          <a:bodyPr/>
          <a:lstStyle/>
          <a:p>
            <a:r>
              <a:rPr lang="en-US" dirty="0" smtClean="0"/>
              <a:t>Inventors Meet &amp; Greet (15 – 20 minutes to research)</a:t>
            </a:r>
          </a:p>
          <a:p>
            <a:r>
              <a:rPr lang="en-US" dirty="0" smtClean="0"/>
              <a:t>(5  minutes to greet)</a:t>
            </a:r>
            <a:endParaRPr lang="en-US" dirty="0"/>
          </a:p>
        </p:txBody>
      </p:sp>
    </p:spTree>
    <p:extLst>
      <p:ext uri="{BB962C8B-B14F-4D97-AF65-F5344CB8AC3E}">
        <p14:creationId xmlns:p14="http://schemas.microsoft.com/office/powerpoint/2010/main" val="1388675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a:t>
            </a:r>
            <a:endParaRPr lang="en-US" dirty="0"/>
          </a:p>
        </p:txBody>
      </p:sp>
      <p:sp>
        <p:nvSpPr>
          <p:cNvPr id="3" name="Content Placeholder 2"/>
          <p:cNvSpPr>
            <a:spLocks noGrp="1"/>
          </p:cNvSpPr>
          <p:nvPr>
            <p:ph sz="quarter" idx="1"/>
          </p:nvPr>
        </p:nvSpPr>
        <p:spPr/>
        <p:txBody>
          <a:bodyPr/>
          <a:lstStyle/>
          <a:p>
            <a:r>
              <a:rPr lang="en-US" dirty="0" smtClean="0"/>
              <a:t>If they had Instagram during the Second Industrial Revolution…</a:t>
            </a:r>
            <a:endParaRPr lang="en-US" dirty="0"/>
          </a:p>
        </p:txBody>
      </p:sp>
    </p:spTree>
    <p:extLst>
      <p:ext uri="{BB962C8B-B14F-4D97-AF65-F5344CB8AC3E}">
        <p14:creationId xmlns:p14="http://schemas.microsoft.com/office/powerpoint/2010/main" val="1895476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Big Business</a:t>
            </a:r>
            <a:endParaRPr lang="en-US" dirty="0"/>
          </a:p>
        </p:txBody>
      </p:sp>
      <p:sp>
        <p:nvSpPr>
          <p:cNvPr id="3" name="Subtitle 2"/>
          <p:cNvSpPr>
            <a:spLocks noGrp="1"/>
          </p:cNvSpPr>
          <p:nvPr>
            <p:ph type="subTitle" idx="1"/>
          </p:nvPr>
        </p:nvSpPr>
        <p:spPr/>
        <p:txBody>
          <a:bodyPr/>
          <a:lstStyle/>
          <a:p>
            <a:r>
              <a:rPr lang="en-US" dirty="0" smtClean="0"/>
              <a:t>Section 2</a:t>
            </a:r>
            <a:endParaRPr lang="en-US" dirty="0"/>
          </a:p>
        </p:txBody>
      </p:sp>
    </p:spTree>
    <p:extLst>
      <p:ext uri="{BB962C8B-B14F-4D97-AF65-F5344CB8AC3E}">
        <p14:creationId xmlns:p14="http://schemas.microsoft.com/office/powerpoint/2010/main" val="4186905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TWITTER WALL</a:t>
            </a:r>
            <a:endParaRPr lang="en-US" dirty="0"/>
          </a:p>
        </p:txBody>
      </p:sp>
      <p:sp>
        <p:nvSpPr>
          <p:cNvPr id="3" name="Content Placeholder 2"/>
          <p:cNvSpPr>
            <a:spLocks noGrp="1"/>
          </p:cNvSpPr>
          <p:nvPr>
            <p:ph sz="quarter" idx="1"/>
          </p:nvPr>
        </p:nvSpPr>
        <p:spPr/>
        <p:txBody>
          <a:bodyPr/>
          <a:lstStyle/>
          <a:p>
            <a:r>
              <a:rPr lang="en-US" dirty="0"/>
              <a:t>If you were there…It is 1895, and your town is home to a large corporation.  The company’s founder and owner, a wealthy man, lives in a mansion on a hill.  He is a fair employer but not especially generous.  Many townspeople work in his factory.  You and other town leaders feel that he should contribute more to local charities and community organizations.  </a:t>
            </a:r>
          </a:p>
          <a:p>
            <a:r>
              <a:rPr lang="en-US" dirty="0"/>
              <a:t>Post your tweet: How could this business leader help the town more</a:t>
            </a:r>
            <a:r>
              <a:rPr lang="en-US" dirty="0" smtClean="0"/>
              <a:t>?</a:t>
            </a:r>
            <a:endParaRPr lang="en-US" dirty="0"/>
          </a:p>
        </p:txBody>
      </p:sp>
    </p:spTree>
    <p:extLst>
      <p:ext uri="{BB962C8B-B14F-4D97-AF65-F5344CB8AC3E}">
        <p14:creationId xmlns:p14="http://schemas.microsoft.com/office/powerpoint/2010/main" val="1750605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Corporations</a:t>
            </a:r>
            <a:endParaRPr lang="en-US" dirty="0"/>
          </a:p>
        </p:txBody>
      </p:sp>
      <p:sp>
        <p:nvSpPr>
          <p:cNvPr id="3" name="Content Placeholder 2"/>
          <p:cNvSpPr>
            <a:spLocks noGrp="1"/>
          </p:cNvSpPr>
          <p:nvPr>
            <p:ph sz="quarter" idx="1"/>
          </p:nvPr>
        </p:nvSpPr>
        <p:spPr>
          <a:xfrm>
            <a:off x="457200" y="1219200"/>
            <a:ext cx="2971800" cy="4937760"/>
          </a:xfrm>
        </p:spPr>
        <p:txBody>
          <a:bodyPr>
            <a:normAutofit fontScale="92500" lnSpcReduction="20000"/>
          </a:bodyPr>
          <a:lstStyle/>
          <a:p>
            <a:r>
              <a:rPr lang="en-US" dirty="0" smtClean="0"/>
              <a:t>Entrepreneurs of the late 1800s established their businesses as corporations, or businesses that sell portions of ownership called </a:t>
            </a:r>
            <a:r>
              <a:rPr lang="en-US" b="1" dirty="0" smtClean="0"/>
              <a:t>stock shares</a:t>
            </a:r>
            <a:r>
              <a:rPr lang="en-US" dirty="0" smtClean="0"/>
              <a:t>.</a:t>
            </a:r>
          </a:p>
          <a:p>
            <a:r>
              <a:rPr lang="en-US" dirty="0" smtClean="0"/>
              <a:t>Leaders of these corporations were the most powerful and respected people of American society at the time.</a:t>
            </a:r>
            <a:endParaRPr lang="en-US" dirty="0"/>
          </a:p>
        </p:txBody>
      </p:sp>
      <p:pic>
        <p:nvPicPr>
          <p:cNvPr id="7170" name="Picture 2" descr="http://www.savingadvice.com/images/blog/google-stock-certific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00200"/>
            <a:ext cx="5680364" cy="378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455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Wealth</a:t>
            </a:r>
            <a:endParaRPr lang="en-US" dirty="0"/>
          </a:p>
        </p:txBody>
      </p:sp>
      <p:sp>
        <p:nvSpPr>
          <p:cNvPr id="3" name="Content Placeholder 2"/>
          <p:cNvSpPr>
            <a:spLocks noGrp="1"/>
          </p:cNvSpPr>
          <p:nvPr>
            <p:ph sz="quarter" idx="1"/>
          </p:nvPr>
        </p:nvSpPr>
        <p:spPr>
          <a:xfrm>
            <a:off x="457200" y="1219200"/>
            <a:ext cx="5791200" cy="4937760"/>
          </a:xfrm>
        </p:spPr>
        <p:txBody>
          <a:bodyPr>
            <a:normAutofit fontScale="92500" lnSpcReduction="10000"/>
          </a:bodyPr>
          <a:lstStyle/>
          <a:p>
            <a:r>
              <a:rPr lang="en-US" dirty="0" smtClean="0"/>
              <a:t>Successful corporations reward not only the people who own them, but the investors who hold stock, as well.</a:t>
            </a:r>
          </a:p>
          <a:p>
            <a:r>
              <a:rPr lang="en-US" dirty="0" smtClean="0"/>
              <a:t>These stockholders invest their money in a corporation and based on the amount of stock they own, they would get a percentage of the corporations profits, called </a:t>
            </a:r>
            <a:r>
              <a:rPr lang="en-US" b="1" dirty="0" smtClean="0"/>
              <a:t>dividends</a:t>
            </a:r>
            <a:r>
              <a:rPr lang="en-US" dirty="0" smtClean="0"/>
              <a:t>.</a:t>
            </a:r>
          </a:p>
          <a:p>
            <a:r>
              <a:rPr lang="en-US" dirty="0" smtClean="0"/>
              <a:t>Although, stockholders own a percentage of the corporation they do not run the business.  The owner appoints a board of directors to elect the corporation’s main leaders, such as, the president.</a:t>
            </a:r>
            <a:endParaRPr lang="en-US" dirty="0"/>
          </a:p>
        </p:txBody>
      </p:sp>
      <p:pic>
        <p:nvPicPr>
          <p:cNvPr id="6147" name="Picture 3" descr="C:\Users\pc13\AppData\Local\Microsoft\Windows\Temporary Internet Files\Content.IE5\XASRFKA9\MC9001041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109" y="2286000"/>
            <a:ext cx="1713281" cy="375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994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8" name="Picture 4" descr="http://www.hierarchystructure.com/wp-content/uploads/2012/07/Typical-Corporate-Hierarc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835" y="-228600"/>
            <a:ext cx="5457825" cy="721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1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pPr algn="l">
              <a:defRPr/>
            </a:pPr>
            <a:r>
              <a:rPr lang="en-US" dirty="0" smtClean="0"/>
              <a:t>Do Now </a:t>
            </a:r>
            <a:endParaRPr lang="en-US" dirty="0"/>
          </a:p>
        </p:txBody>
      </p:sp>
      <p:sp>
        <p:nvSpPr>
          <p:cNvPr id="47107" name="Content Placeholder 2"/>
          <p:cNvSpPr>
            <a:spLocks noGrp="1"/>
          </p:cNvSpPr>
          <p:nvPr>
            <p:ph sz="quarter" idx="1"/>
          </p:nvPr>
        </p:nvSpPr>
        <p:spPr>
          <a:xfrm>
            <a:off x="3505200" y="152400"/>
            <a:ext cx="5562600" cy="5943600"/>
          </a:xfrm>
        </p:spPr>
        <p:txBody>
          <a:bodyPr/>
          <a:lstStyle/>
          <a:p>
            <a:r>
              <a:rPr lang="en-US" altLang="en-US" sz="3200" dirty="0" smtClean="0"/>
              <a:t>Post a tweet advertising a new invention that will make life easier.  </a:t>
            </a:r>
          </a:p>
          <a:p>
            <a:pPr lvl="1">
              <a:buFont typeface="Wingdings" pitchFamily="2" charset="2"/>
              <a:buChar char="q"/>
            </a:pPr>
            <a:r>
              <a:rPr lang="en-US" altLang="en-US" sz="2800" dirty="0" smtClean="0"/>
              <a:t>What is your invention?  </a:t>
            </a:r>
          </a:p>
          <a:p>
            <a:pPr lvl="1">
              <a:buFont typeface="Wingdings" pitchFamily="2" charset="2"/>
              <a:buChar char="q"/>
            </a:pPr>
            <a:r>
              <a:rPr lang="en-US" altLang="en-US" sz="2800" dirty="0" smtClean="0"/>
              <a:t>How does it work?  </a:t>
            </a:r>
          </a:p>
          <a:p>
            <a:pPr lvl="1">
              <a:buFont typeface="Wingdings" pitchFamily="2" charset="2"/>
              <a:buChar char="q"/>
            </a:pPr>
            <a:r>
              <a:rPr lang="en-US" altLang="en-US" sz="2800" dirty="0" smtClean="0"/>
              <a:t>How will it benefit mankind?</a:t>
            </a:r>
          </a:p>
          <a:p>
            <a:endParaRPr lang="en-US" altLang="en-US" dirty="0" smtClean="0"/>
          </a:p>
        </p:txBody>
      </p:sp>
      <p:pic>
        <p:nvPicPr>
          <p:cNvPr id="47108" name="Picture 5" descr="http://www.jeffbullas.com/wp-content/uploads/2012/09/2-Key-Ways-to-Advertise-on-Twitte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526381"/>
            <a:ext cx="28956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2"/>
          <p:cNvSpPr txBox="1">
            <a:spLocks noChangeArrowheads="1"/>
          </p:cNvSpPr>
          <p:nvPr/>
        </p:nvSpPr>
        <p:spPr bwMode="auto">
          <a:xfrm rot="258392">
            <a:off x="1649990" y="1881822"/>
            <a:ext cx="1457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1"/>
              </a:buClr>
              <a:buSzPct val="85000"/>
              <a:buFont typeface="Wingdings 3" pitchFamily="18" charset="2"/>
              <a:buChar char=""/>
              <a:defRPr sz="2000">
                <a:solidFill>
                  <a:schemeClr val="tx1"/>
                </a:solidFill>
                <a:latin typeface="Gill Sans MT" pitchFamily="34" charset="0"/>
              </a:defRPr>
            </a:lvl1pPr>
            <a:lvl2pPr marL="742950" indent="-285750">
              <a:spcBef>
                <a:spcPts val="700"/>
              </a:spcBef>
              <a:buClr>
                <a:schemeClr val="accent1"/>
              </a:buClr>
              <a:buSzPct val="85000"/>
              <a:buFont typeface="Wingdings 3" pitchFamily="18" charset="2"/>
              <a:buChar char=""/>
              <a:defRPr sz="1600">
                <a:solidFill>
                  <a:schemeClr val="tx1"/>
                </a:solidFill>
                <a:latin typeface="Gill Sans MT" pitchFamily="34" charset="0"/>
              </a:defRPr>
            </a:lvl2pPr>
            <a:lvl3pPr marL="1143000" indent="-228600">
              <a:spcBef>
                <a:spcPts val="700"/>
              </a:spcBef>
              <a:buClr>
                <a:schemeClr val="accent1"/>
              </a:buClr>
              <a:buSzPct val="85000"/>
              <a:buFont typeface="Wingdings 3" pitchFamily="18" charset="2"/>
              <a:buChar char=""/>
              <a:defRPr sz="1400">
                <a:solidFill>
                  <a:schemeClr val="tx1"/>
                </a:solidFill>
                <a:latin typeface="Gill Sans MT" pitchFamily="34" charset="0"/>
              </a:defRPr>
            </a:lvl3pPr>
            <a:lvl4pPr marL="1600200" indent="-228600">
              <a:spcBef>
                <a:spcPts val="700"/>
              </a:spcBef>
              <a:buClr>
                <a:schemeClr val="accent1"/>
              </a:buClr>
              <a:buSzPct val="85000"/>
              <a:buFont typeface="Wingdings 3" pitchFamily="18" charset="2"/>
              <a:buChar char=""/>
              <a:defRPr sz="1400">
                <a:solidFill>
                  <a:schemeClr val="tx1"/>
                </a:solidFill>
                <a:latin typeface="Gill Sans MT" pitchFamily="34" charset="0"/>
              </a:defRPr>
            </a:lvl4pPr>
            <a:lvl5pPr marL="2057400" indent="-228600">
              <a:spcBef>
                <a:spcPts val="700"/>
              </a:spcBef>
              <a:buClr>
                <a:schemeClr val="accent1"/>
              </a:buClr>
              <a:buSzPct val="85000"/>
              <a:buFont typeface="Wingdings 3" pitchFamily="18" charset="2"/>
              <a:buChar char=""/>
              <a:defRPr sz="1400">
                <a:solidFill>
                  <a:schemeClr val="tx1"/>
                </a:solidFill>
                <a:latin typeface="Gill Sans MT" pitchFamily="34" charset="0"/>
              </a:defRPr>
            </a:lvl5pPr>
            <a:lvl6pPr marL="25146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6pPr>
            <a:lvl7pPr marL="29718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7pPr>
            <a:lvl8pPr marL="34290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8pPr>
            <a:lvl9pPr marL="38862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9pPr>
          </a:lstStyle>
          <a:p>
            <a:pPr algn="ctr">
              <a:spcBef>
                <a:spcPct val="0"/>
              </a:spcBef>
              <a:buClrTx/>
              <a:buSzTx/>
              <a:buFontTx/>
              <a:buNone/>
            </a:pPr>
            <a:r>
              <a:rPr lang="en-US" altLang="en-US" sz="2400" dirty="0">
                <a:solidFill>
                  <a:schemeClr val="bg1"/>
                </a:solidFill>
                <a:latin typeface="Showcard Gothic" pitchFamily="82" charset="0"/>
              </a:rPr>
              <a:t>Post </a:t>
            </a:r>
          </a:p>
          <a:p>
            <a:pPr algn="ctr">
              <a:spcBef>
                <a:spcPct val="0"/>
              </a:spcBef>
              <a:buClrTx/>
              <a:buSzTx/>
              <a:buFontTx/>
              <a:buNone/>
            </a:pPr>
            <a:r>
              <a:rPr lang="en-US" altLang="en-US" sz="2400" dirty="0">
                <a:solidFill>
                  <a:schemeClr val="bg1"/>
                </a:solidFill>
                <a:latin typeface="Showcard Gothic" pitchFamily="82" charset="0"/>
              </a:rPr>
              <a:t>Your</a:t>
            </a:r>
          </a:p>
          <a:p>
            <a:pPr algn="ctr">
              <a:spcBef>
                <a:spcPct val="0"/>
              </a:spcBef>
              <a:buClrTx/>
              <a:buSzTx/>
              <a:buFontTx/>
              <a:buNone/>
            </a:pPr>
            <a:r>
              <a:rPr lang="en-US" altLang="en-US" sz="2400" dirty="0">
                <a:solidFill>
                  <a:schemeClr val="bg1"/>
                </a:solidFill>
                <a:latin typeface="Showcard Gothic" pitchFamily="82" charset="0"/>
              </a:rPr>
              <a:t>Tweet!</a:t>
            </a:r>
          </a:p>
        </p:txBody>
      </p:sp>
      <p:pic>
        <p:nvPicPr>
          <p:cNvPr id="47110" name="Picture 4" descr="http://static2.cartoonsy.com/preview/79/11fcb240114f2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28988"/>
            <a:ext cx="47244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43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ttp://businessroundtable.org/uploads/general/Corporations%20101%20The%20Role%20of%20Corporations%20and%20Corporate%20Governance%20-%20IMAGE%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891" y="914400"/>
            <a:ext cx="5562600" cy="543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44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Corporations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51755599"/>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239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ltLang="en-US" smtClean="0"/>
          </a:p>
        </p:txBody>
      </p:sp>
      <p:sp>
        <p:nvSpPr>
          <p:cNvPr id="14339" name="Rectangle 3"/>
          <p:cNvSpPr>
            <a:spLocks noGrp="1" noChangeArrowheads="1"/>
          </p:cNvSpPr>
          <p:nvPr>
            <p:ph type="body" idx="1"/>
          </p:nvPr>
        </p:nvSpPr>
        <p:spPr>
          <a:xfrm>
            <a:off x="0" y="0"/>
            <a:ext cx="8686800" cy="6126163"/>
          </a:xfrm>
        </p:spPr>
        <p:txBody>
          <a:bodyPr/>
          <a:lstStyle/>
          <a:p>
            <a:pPr algn="ctr" eaLnBrk="1" hangingPunct="1">
              <a:buFontTx/>
              <a:buNone/>
            </a:pPr>
            <a:r>
              <a:rPr lang="en-US" altLang="en-US" sz="6000" smtClean="0"/>
              <a:t>In the 1900’s the U.S. government had a “</a:t>
            </a:r>
            <a:r>
              <a:rPr lang="en-US" altLang="en-US" sz="6000" smtClean="0">
                <a:solidFill>
                  <a:srgbClr val="FF0000"/>
                </a:solidFill>
              </a:rPr>
              <a:t>hands off</a:t>
            </a:r>
            <a:r>
              <a:rPr lang="en-US" altLang="en-US" sz="6000" smtClean="0"/>
              <a:t>” approach to the economy.  They believed in a system of pure capitalism.  </a:t>
            </a:r>
          </a:p>
        </p:txBody>
      </p:sp>
    </p:spTree>
    <p:extLst>
      <p:ext uri="{BB962C8B-B14F-4D97-AF65-F5344CB8AC3E}">
        <p14:creationId xmlns:p14="http://schemas.microsoft.com/office/powerpoint/2010/main" val="96335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altLang="en-US" sz="6600" b="1" u="sng" smtClean="0"/>
              <a:t>Capitalism</a:t>
            </a:r>
            <a:r>
              <a:rPr lang="en-US" altLang="en-US" smtClean="0"/>
              <a:t> </a:t>
            </a:r>
          </a:p>
        </p:txBody>
      </p:sp>
      <p:sp>
        <p:nvSpPr>
          <p:cNvPr id="15363" name="Rectangle 3"/>
          <p:cNvSpPr>
            <a:spLocks noGrp="1" noChangeArrowheads="1"/>
          </p:cNvSpPr>
          <p:nvPr>
            <p:ph type="body" idx="1"/>
          </p:nvPr>
        </p:nvSpPr>
        <p:spPr/>
        <p:txBody>
          <a:bodyPr/>
          <a:lstStyle/>
          <a:p>
            <a:pPr eaLnBrk="1" hangingPunct="1">
              <a:lnSpc>
                <a:spcPct val="80000"/>
              </a:lnSpc>
              <a:buFontTx/>
              <a:buNone/>
            </a:pPr>
            <a:r>
              <a:rPr lang="en-US" altLang="en-US" sz="6600" smtClean="0"/>
              <a:t>- Economic system in which supply and demand determine prices.</a:t>
            </a:r>
            <a:r>
              <a:rPr lang="en-US" altLang="en-US" sz="6000" smtClean="0"/>
              <a:t> </a:t>
            </a:r>
          </a:p>
          <a:p>
            <a:pPr eaLnBrk="1" hangingPunct="1">
              <a:lnSpc>
                <a:spcPct val="80000"/>
              </a:lnSpc>
              <a:buFontTx/>
              <a:buChar char="-"/>
            </a:pPr>
            <a:r>
              <a:rPr lang="en-US" altLang="en-US" sz="6000" smtClean="0"/>
              <a:t> </a:t>
            </a:r>
            <a:r>
              <a:rPr lang="en-US" altLang="en-US" sz="6000" smtClean="0">
                <a:solidFill>
                  <a:srgbClr val="FF0000"/>
                </a:solidFill>
              </a:rPr>
              <a:t>Goal of Capitalism?</a:t>
            </a:r>
            <a:r>
              <a:rPr lang="en-US" altLang="en-US" sz="6000" smtClean="0"/>
              <a:t> </a:t>
            </a:r>
          </a:p>
          <a:p>
            <a:pPr eaLnBrk="1" hangingPunct="1">
              <a:lnSpc>
                <a:spcPct val="80000"/>
              </a:lnSpc>
              <a:buFontTx/>
              <a:buChar char="-"/>
            </a:pPr>
            <a:endParaRPr lang="en-US" altLang="en-US" sz="6000" smtClean="0"/>
          </a:p>
        </p:txBody>
      </p:sp>
    </p:spTree>
    <p:extLst>
      <p:ext uri="{BB962C8B-B14F-4D97-AF65-F5344CB8AC3E}">
        <p14:creationId xmlns:p14="http://schemas.microsoft.com/office/powerpoint/2010/main" val="596825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sz="6600" b="1" u="sng" smtClean="0">
                <a:solidFill>
                  <a:srgbClr val="FF0000"/>
                </a:solidFill>
              </a:rPr>
              <a:t>Laissez-Faire</a:t>
            </a:r>
            <a:endParaRPr lang="en-US" altLang="en-US" sz="4000" smtClean="0">
              <a:solidFill>
                <a:srgbClr val="FF0000"/>
              </a:solidFill>
            </a:endParaRPr>
          </a:p>
        </p:txBody>
      </p:sp>
      <p:sp>
        <p:nvSpPr>
          <p:cNvPr id="17411" name="Rectangle 3"/>
          <p:cNvSpPr>
            <a:spLocks noGrp="1" noChangeArrowheads="1"/>
          </p:cNvSpPr>
          <p:nvPr>
            <p:ph type="body" idx="1"/>
          </p:nvPr>
        </p:nvSpPr>
        <p:spPr/>
        <p:txBody>
          <a:bodyPr>
            <a:normAutofit lnSpcReduction="10000"/>
          </a:bodyPr>
          <a:lstStyle/>
          <a:p>
            <a:pPr eaLnBrk="1" hangingPunct="1">
              <a:buFontTx/>
              <a:buNone/>
            </a:pPr>
            <a:r>
              <a:rPr lang="en-US" altLang="en-US" sz="8000" smtClean="0"/>
              <a:t>Government should keep its hands off of businesses</a:t>
            </a:r>
          </a:p>
        </p:txBody>
      </p:sp>
    </p:spTree>
    <p:extLst>
      <p:ext uri="{BB962C8B-B14F-4D97-AF65-F5344CB8AC3E}">
        <p14:creationId xmlns:p14="http://schemas.microsoft.com/office/powerpoint/2010/main" val="4240925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smtClean="0"/>
          </a:p>
        </p:txBody>
      </p:sp>
      <p:sp>
        <p:nvSpPr>
          <p:cNvPr id="19459" name="Rectangle 3"/>
          <p:cNvSpPr>
            <a:spLocks noGrp="1" noChangeArrowheads="1"/>
          </p:cNvSpPr>
          <p:nvPr>
            <p:ph type="body" idx="1"/>
          </p:nvPr>
        </p:nvSpPr>
        <p:spPr>
          <a:xfrm>
            <a:off x="0" y="0"/>
            <a:ext cx="8458200" cy="6553200"/>
          </a:xfrm>
        </p:spPr>
        <p:txBody>
          <a:bodyPr/>
          <a:lstStyle/>
          <a:p>
            <a:pPr algn="ctr" eaLnBrk="1" hangingPunct="1">
              <a:buFontTx/>
              <a:buNone/>
            </a:pPr>
            <a:r>
              <a:rPr lang="en-US" altLang="en-US" sz="8000" smtClean="0"/>
              <a:t>During the early 1900s, some Americans made their fortunes through industry</a:t>
            </a:r>
          </a:p>
        </p:txBody>
      </p:sp>
    </p:spTree>
    <p:extLst>
      <p:ext uri="{BB962C8B-B14F-4D97-AF65-F5344CB8AC3E}">
        <p14:creationId xmlns:p14="http://schemas.microsoft.com/office/powerpoint/2010/main" val="30679835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sz="6600" b="1" u="sng" smtClean="0">
                <a:solidFill>
                  <a:srgbClr val="FF0000"/>
                </a:solidFill>
              </a:rPr>
              <a:t>Entrepreneur </a:t>
            </a:r>
          </a:p>
        </p:txBody>
      </p:sp>
      <p:sp>
        <p:nvSpPr>
          <p:cNvPr id="21507" name="Rectangle 3"/>
          <p:cNvSpPr>
            <a:spLocks noGrp="1" noChangeArrowheads="1"/>
          </p:cNvSpPr>
          <p:nvPr>
            <p:ph type="body" idx="1"/>
          </p:nvPr>
        </p:nvSpPr>
        <p:spPr/>
        <p:txBody>
          <a:bodyPr/>
          <a:lstStyle/>
          <a:p>
            <a:pPr eaLnBrk="1" hangingPunct="1">
              <a:buFontTx/>
              <a:buNone/>
            </a:pPr>
            <a:r>
              <a:rPr lang="en-US" altLang="en-US" sz="8000" smtClean="0"/>
              <a:t>A person who takes a risk and starts a company. </a:t>
            </a:r>
          </a:p>
        </p:txBody>
      </p:sp>
    </p:spTree>
    <p:extLst>
      <p:ext uri="{BB962C8B-B14F-4D97-AF65-F5344CB8AC3E}">
        <p14:creationId xmlns:p14="http://schemas.microsoft.com/office/powerpoint/2010/main" val="1432512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0" y="0"/>
            <a:ext cx="9144000" cy="6858000"/>
          </a:xfrm>
        </p:spPr>
        <p:txBody>
          <a:bodyPr/>
          <a:lstStyle/>
          <a:p>
            <a:pPr algn="ctr" eaLnBrk="1" hangingPunct="1">
              <a:buFontTx/>
              <a:buNone/>
            </a:pPr>
            <a:r>
              <a:rPr lang="en-US" altLang="en-US" sz="8000" b="1" u="sng" smtClean="0">
                <a:solidFill>
                  <a:srgbClr val="FF0000"/>
                </a:solidFill>
              </a:rPr>
              <a:t>Mono</a:t>
            </a:r>
            <a:r>
              <a:rPr lang="en-US" altLang="en-US" sz="8000" b="1" u="sng" smtClean="0"/>
              <a:t>poly</a:t>
            </a:r>
          </a:p>
          <a:p>
            <a:pPr algn="ctr" eaLnBrk="1" hangingPunct="1">
              <a:buFontTx/>
              <a:buNone/>
            </a:pPr>
            <a:r>
              <a:rPr lang="en-US" altLang="en-US" sz="8000" smtClean="0"/>
              <a:t>One business has complete control of a product or service  </a:t>
            </a:r>
          </a:p>
        </p:txBody>
      </p:sp>
    </p:spTree>
    <p:extLst>
      <p:ext uri="{BB962C8B-B14F-4D97-AF65-F5344CB8AC3E}">
        <p14:creationId xmlns:p14="http://schemas.microsoft.com/office/powerpoint/2010/main" val="42420725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971800" y="1676400"/>
            <a:ext cx="62484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spcBef>
                <a:spcPct val="50000"/>
              </a:spcBef>
            </a:pPr>
            <a:r>
              <a:rPr lang="en-US" altLang="en-US" sz="6000" b="1"/>
              <a:t>Can someone explain the board game Monopoly to me?</a:t>
            </a:r>
            <a:r>
              <a:rPr lang="en-US" altLang="en-US" sz="6000" b="1">
                <a:solidFill>
                  <a:schemeClr val="accent2"/>
                </a:solidFill>
              </a:rPr>
              <a:t>  </a:t>
            </a:r>
            <a:endParaRPr lang="en-US" altLang="en-US" sz="5400">
              <a:solidFill>
                <a:schemeClr val="accent2"/>
              </a:solidFill>
            </a:endParaRPr>
          </a:p>
        </p:txBody>
      </p:sp>
      <p:graphicFrame>
        <p:nvGraphicFramePr>
          <p:cNvPr id="27651" name="Object 3"/>
          <p:cNvGraphicFramePr>
            <a:graphicFrameLocks noChangeAspect="1"/>
          </p:cNvGraphicFramePr>
          <p:nvPr/>
        </p:nvGraphicFramePr>
        <p:xfrm>
          <a:off x="66675" y="2819400"/>
          <a:ext cx="3286125" cy="3468688"/>
        </p:xfrm>
        <a:graphic>
          <a:graphicData uri="http://schemas.openxmlformats.org/presentationml/2006/ole">
            <mc:AlternateContent xmlns:mc="http://schemas.openxmlformats.org/markup-compatibility/2006">
              <mc:Choice xmlns:v="urn:schemas-microsoft-com:vml" Requires="v">
                <p:oleObj spid="_x0000_s1029" name="Clip" r:id="rId4" imgW="3286408" imgH="3468986" progId="MS_ClipArt_Gallery.2">
                  <p:embed/>
                </p:oleObj>
              </mc:Choice>
              <mc:Fallback>
                <p:oleObj name="Clip" r:id="rId4" imgW="3286408" imgH="346898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2819400"/>
                        <a:ext cx="3286125"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652" name="Group 4"/>
          <p:cNvGrpSpPr>
            <a:grpSpLocks/>
          </p:cNvGrpSpPr>
          <p:nvPr/>
        </p:nvGrpSpPr>
        <p:grpSpPr bwMode="auto">
          <a:xfrm>
            <a:off x="0" y="0"/>
            <a:ext cx="9144000" cy="1600200"/>
            <a:chOff x="0" y="0"/>
            <a:chExt cx="4608" cy="702"/>
          </a:xfrm>
        </p:grpSpPr>
        <p:pic>
          <p:nvPicPr>
            <p:cNvPr id="276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 y="0"/>
              <a:ext cx="3678"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42"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3419117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42988"/>
            <a:ext cx="2873375" cy="3224212"/>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p:cNvSpPr>
            <a:spLocks noChangeArrowheads="1"/>
          </p:cNvSpPr>
          <p:nvPr/>
        </p:nvSpPr>
        <p:spPr bwMode="auto">
          <a:xfrm>
            <a:off x="-266700" y="2559040"/>
            <a:ext cx="5334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lgn="ctr"/>
            <a:r>
              <a:rPr lang="en-US" altLang="en-US" sz="5400" b="1" dirty="0"/>
              <a:t>Produced </a:t>
            </a:r>
            <a:r>
              <a:rPr lang="en-US" altLang="en-US" sz="5400" b="1" dirty="0" smtClean="0"/>
              <a:t>80% </a:t>
            </a:r>
            <a:r>
              <a:rPr lang="en-US" altLang="en-US" sz="5400" b="1" dirty="0"/>
              <a:t>of American steel</a:t>
            </a:r>
          </a:p>
        </p:txBody>
      </p:sp>
      <p:sp>
        <p:nvSpPr>
          <p:cNvPr id="29700" name="WordArt 4"/>
          <p:cNvSpPr>
            <a:spLocks noChangeArrowheads="1" noChangeShapeType="1" noTextEdit="1"/>
          </p:cNvSpPr>
          <p:nvPr/>
        </p:nvSpPr>
        <p:spPr bwMode="auto">
          <a:xfrm>
            <a:off x="152400" y="228600"/>
            <a:ext cx="4495800" cy="22098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990099">
                    <a:alpha val="50195"/>
                  </a:srgbClr>
                </a:solidFill>
                <a:effectLst>
                  <a:outerShdw dist="45791" dir="2021404" algn="ctr" rotWithShape="0">
                    <a:srgbClr val="9999FF"/>
                  </a:outerShdw>
                </a:effectLst>
                <a:latin typeface="Arial Black"/>
              </a:rPr>
              <a:t>Andrew</a:t>
            </a:r>
          </a:p>
          <a:p>
            <a:pPr algn="ctr"/>
            <a:r>
              <a:rPr lang="en-US" sz="3600" kern="10">
                <a:ln w="38100">
                  <a:solidFill>
                    <a:schemeClr val="tx1"/>
                  </a:solidFill>
                  <a:round/>
                  <a:headEnd/>
                  <a:tailEnd/>
                </a:ln>
                <a:solidFill>
                  <a:srgbClr val="990099">
                    <a:alpha val="50195"/>
                  </a:srgbClr>
                </a:solidFill>
                <a:effectLst>
                  <a:outerShdw dist="45791" dir="2021404" algn="ctr" rotWithShape="0">
                    <a:srgbClr val="9999FF"/>
                  </a:outerShdw>
                </a:effectLst>
                <a:latin typeface="Arial Black"/>
              </a:rPr>
              <a:t>Carnegie</a:t>
            </a:r>
          </a:p>
        </p:txBody>
      </p:sp>
      <p:sp>
        <p:nvSpPr>
          <p:cNvPr id="29701" name="Text Box 5"/>
          <p:cNvSpPr txBox="1">
            <a:spLocks noChangeArrowheads="1"/>
          </p:cNvSpPr>
          <p:nvPr/>
        </p:nvSpPr>
        <p:spPr bwMode="auto">
          <a:xfrm>
            <a:off x="4648200" y="0"/>
            <a:ext cx="4495800" cy="923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5400" b="1">
                <a:solidFill>
                  <a:schemeClr val="tx2"/>
                </a:solidFill>
                <a:latin typeface="Comic Sans MS" pitchFamily="66" charset="0"/>
              </a:rPr>
              <a:t>“Steel King”</a:t>
            </a:r>
          </a:p>
        </p:txBody>
      </p:sp>
      <p:sp>
        <p:nvSpPr>
          <p:cNvPr id="8198" name="Text Box 6"/>
          <p:cNvSpPr txBox="1">
            <a:spLocks noChangeArrowheads="1"/>
          </p:cNvSpPr>
          <p:nvPr/>
        </p:nvSpPr>
        <p:spPr bwMode="auto">
          <a:xfrm>
            <a:off x="5105400" y="3200400"/>
            <a:ext cx="3657600" cy="2635250"/>
          </a:xfrm>
          <a:prstGeom prst="rect">
            <a:avLst/>
          </a:prstGeom>
          <a:solidFill>
            <a:srgbClr val="FFFFCC"/>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5400" b="1"/>
              <a:t>Poor Scottish immigrant</a:t>
            </a:r>
          </a:p>
        </p:txBody>
      </p:sp>
      <p:sp>
        <p:nvSpPr>
          <p:cNvPr id="8199" name="Text Box 7"/>
          <p:cNvSpPr txBox="1">
            <a:spLocks noChangeArrowheads="1"/>
          </p:cNvSpPr>
          <p:nvPr/>
        </p:nvSpPr>
        <p:spPr bwMode="auto">
          <a:xfrm>
            <a:off x="762000" y="58674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r>
              <a:rPr lang="en-US" altLang="en-US" sz="5400" b="1">
                <a:latin typeface="Comic Sans MS" pitchFamily="66" charset="0"/>
              </a:rPr>
              <a:t>$25 million per year</a:t>
            </a:r>
          </a:p>
        </p:txBody>
      </p:sp>
    </p:spTree>
    <p:extLst>
      <p:ext uri="{BB962C8B-B14F-4D97-AF65-F5344CB8AC3E}">
        <p14:creationId xmlns:p14="http://schemas.microsoft.com/office/powerpoint/2010/main" val="1498556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1+#ppt_w/2"/>
                                          </p:val>
                                        </p:tav>
                                        <p:tav tm="100000">
                                          <p:val>
                                            <p:strVal val="#ppt_x"/>
                                          </p:val>
                                        </p:tav>
                                      </p:tavLst>
                                    </p:anim>
                                    <p:anim calcmode="lin" valueType="num">
                                      <p:cBhvr additive="base">
                                        <p:cTn id="14"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additive="base">
                                        <p:cTn id="19" dur="500" fill="hold"/>
                                        <p:tgtEl>
                                          <p:spTgt spid="8199"/>
                                        </p:tgtEl>
                                        <p:attrNameLst>
                                          <p:attrName>ppt_x</p:attrName>
                                        </p:attrNameLst>
                                      </p:cBhvr>
                                      <p:tavLst>
                                        <p:tav tm="0">
                                          <p:val>
                                            <p:strVal val="#ppt_x"/>
                                          </p:val>
                                        </p:tav>
                                        <p:tav tm="100000">
                                          <p:val>
                                            <p:strVal val="#ppt_x"/>
                                          </p:val>
                                        </p:tav>
                                      </p:tavLst>
                                    </p:anim>
                                    <p:anim calcmode="lin" valueType="num">
                                      <p:cBhvr additive="base">
                                        <p:cTn id="20" dur="500" fill="hold"/>
                                        <p:tgtEl>
                                          <p:spTgt spid="81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8" grpId="0" animBg="1" autoUpdateAnimBg="0"/>
      <p:bldP spid="819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1143000"/>
          </a:xfrm>
        </p:spPr>
        <p:txBody>
          <a:bodyPr/>
          <a:lstStyle/>
          <a:p>
            <a:pPr algn="l"/>
            <a:r>
              <a:rPr lang="en-US" dirty="0" smtClean="0"/>
              <a:t>Background</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10834003"/>
              </p:ext>
            </p:extLst>
          </p:nvPr>
        </p:nvGraphicFramePr>
        <p:xfrm>
          <a:off x="-762000" y="0"/>
          <a:ext cx="10972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861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sp>
        <p:nvSpPr>
          <p:cNvPr id="31747" name="Rectangle 3"/>
          <p:cNvSpPr>
            <a:spLocks noGrp="1" noChangeArrowheads="1"/>
          </p:cNvSpPr>
          <p:nvPr>
            <p:ph type="body" idx="1"/>
          </p:nvPr>
        </p:nvSpPr>
        <p:spPr>
          <a:xfrm>
            <a:off x="0" y="-152400"/>
            <a:ext cx="9144000" cy="4525963"/>
          </a:xfrm>
        </p:spPr>
        <p:txBody>
          <a:bodyPr/>
          <a:lstStyle/>
          <a:p>
            <a:pPr eaLnBrk="1" hangingPunct="1">
              <a:buFontTx/>
              <a:buNone/>
            </a:pPr>
            <a:r>
              <a:rPr lang="en-US" altLang="en-US" sz="6600" smtClean="0"/>
              <a:t>Used Bessemer Process – allowed for large skyscrapers to be built </a:t>
            </a:r>
          </a:p>
        </p:txBody>
      </p:sp>
      <p:pic>
        <p:nvPicPr>
          <p:cNvPr id="31748" name="Picture 5" descr="Brooklyn-Bridge-New-York-City-Print-C103739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95600"/>
            <a:ext cx="647700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Image:Empire State Building by David Shankbon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6477000"/>
            <a:ext cx="4365625"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88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additive="base">
                                        <p:cTn id="7" dur="5000" fill="hold"/>
                                        <p:tgtEl>
                                          <p:spTgt spid="30727"/>
                                        </p:tgtEl>
                                        <p:attrNameLst>
                                          <p:attrName>ppt_x</p:attrName>
                                        </p:attrNameLst>
                                      </p:cBhvr>
                                      <p:tavLst>
                                        <p:tav tm="0">
                                          <p:val>
                                            <p:strVal val="#ppt_x"/>
                                          </p:val>
                                        </p:tav>
                                        <p:tav tm="100000">
                                          <p:val>
                                            <p:strVal val="#ppt_x"/>
                                          </p:val>
                                        </p:tav>
                                      </p:tavLst>
                                    </p:anim>
                                    <p:anim calcmode="lin" valueType="num">
                                      <p:cBhvr additive="base">
                                        <p:cTn id="8" dur="50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457200"/>
            <a:ext cx="8229600" cy="990600"/>
          </a:xfrm>
        </p:spPr>
        <p:txBody>
          <a:bodyPr>
            <a:normAutofit fontScale="90000"/>
          </a:bodyPr>
          <a:lstStyle/>
          <a:p>
            <a:pPr eaLnBrk="1" hangingPunct="1"/>
            <a:r>
              <a:rPr lang="en-US" altLang="en-US" sz="4800" b="1" dirty="0" smtClean="0"/>
              <a:t>Guess where Carnegie ran his business…..</a:t>
            </a:r>
            <a:r>
              <a:rPr lang="en-US" altLang="en-US" sz="6000" b="1" dirty="0" smtClean="0"/>
              <a:t> </a:t>
            </a:r>
          </a:p>
        </p:txBody>
      </p:sp>
      <p:sp>
        <p:nvSpPr>
          <p:cNvPr id="33795" name="Rectangle 3"/>
          <p:cNvSpPr>
            <a:spLocks noGrp="1" noChangeArrowheads="1"/>
          </p:cNvSpPr>
          <p:nvPr>
            <p:ph type="body" idx="1"/>
          </p:nvPr>
        </p:nvSpPr>
        <p:spPr/>
        <p:txBody>
          <a:bodyPr/>
          <a:lstStyle/>
          <a:p>
            <a:pPr eaLnBrk="1" hangingPunct="1"/>
            <a:endParaRPr lang="en-US" altLang="en-US" smtClean="0"/>
          </a:p>
        </p:txBody>
      </p:sp>
      <p:pic>
        <p:nvPicPr>
          <p:cNvPr id="33796" name="Picture 4" descr="steel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22500"/>
            <a:ext cx="50292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2098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381000" y="228600"/>
            <a:ext cx="8534400" cy="6369050"/>
            <a:chOff x="240" y="144"/>
            <a:chExt cx="5376" cy="4012"/>
          </a:xfrm>
        </p:grpSpPr>
        <p:sp>
          <p:nvSpPr>
            <p:cNvPr id="35843" name="WordArt 3"/>
            <p:cNvSpPr>
              <a:spLocks noChangeArrowheads="1" noChangeShapeType="1" noTextEdit="1"/>
            </p:cNvSpPr>
            <p:nvPr/>
          </p:nvSpPr>
          <p:spPr bwMode="auto">
            <a:xfrm rot="5400000">
              <a:off x="-1416" y="1992"/>
              <a:ext cx="3696" cy="384"/>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Arial Black"/>
                </a:rPr>
                <a:t>Vertical</a:t>
              </a:r>
            </a:p>
          </p:txBody>
        </p:sp>
        <p:sp>
          <p:nvSpPr>
            <p:cNvPr id="35844" name="WordArt 4"/>
            <p:cNvSpPr>
              <a:spLocks noChangeArrowheads="1" noChangeShapeType="1" noTextEdit="1"/>
            </p:cNvSpPr>
            <p:nvPr/>
          </p:nvSpPr>
          <p:spPr bwMode="auto">
            <a:xfrm rot="5400000">
              <a:off x="3408" y="1920"/>
              <a:ext cx="3984" cy="432"/>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Arial Black"/>
                </a:rPr>
                <a:t>Consolidation</a:t>
              </a:r>
            </a:p>
          </p:txBody>
        </p:sp>
        <p:sp>
          <p:nvSpPr>
            <p:cNvPr id="35845" name="Rectangle 5"/>
            <p:cNvSpPr>
              <a:spLocks noChangeArrowheads="1"/>
            </p:cNvSpPr>
            <p:nvPr/>
          </p:nvSpPr>
          <p:spPr bwMode="auto">
            <a:xfrm>
              <a:off x="701" y="2544"/>
              <a:ext cx="4387"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5400" b="1">
                  <a:solidFill>
                    <a:srgbClr val="FF3300"/>
                  </a:solidFill>
                  <a:latin typeface="Comic Sans MS" pitchFamily="66" charset="0"/>
                </a:rPr>
                <a:t>One business controls all aspects of production</a:t>
              </a:r>
              <a:endParaRPr lang="en-US" altLang="en-US" sz="5400">
                <a:latin typeface="Comic Sans MS" pitchFamily="66" charset="0"/>
              </a:endParaRPr>
            </a:p>
          </p:txBody>
        </p:sp>
        <p:pic>
          <p:nvPicPr>
            <p:cNvPr id="35846" name="Picture 6"/>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872" y="144"/>
              <a:ext cx="1887" cy="2352"/>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703934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908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72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09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908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572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908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72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09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908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572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2" name="Rectangle 14"/>
          <p:cNvSpPr>
            <a:spLocks noChangeArrowheads="1"/>
          </p:cNvSpPr>
          <p:nvPr/>
        </p:nvSpPr>
        <p:spPr bwMode="auto">
          <a:xfrm>
            <a:off x="4495800" y="457200"/>
            <a:ext cx="2057400" cy="6019800"/>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468742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altLang="en-US" sz="6600" b="1" u="sng" smtClean="0">
                <a:solidFill>
                  <a:srgbClr val="FF0000"/>
                </a:solidFill>
              </a:rPr>
              <a:t>Philanthropist</a:t>
            </a:r>
            <a:r>
              <a:rPr lang="en-US" altLang="en-US" sz="4000" b="1" smtClean="0">
                <a:solidFill>
                  <a:srgbClr val="FF0000"/>
                </a:solidFill>
              </a:rPr>
              <a:t> </a:t>
            </a:r>
          </a:p>
        </p:txBody>
      </p:sp>
      <p:sp>
        <p:nvSpPr>
          <p:cNvPr id="39939" name="Rectangle 3"/>
          <p:cNvSpPr>
            <a:spLocks noGrp="1" noChangeArrowheads="1"/>
          </p:cNvSpPr>
          <p:nvPr>
            <p:ph type="body" idx="1"/>
          </p:nvPr>
        </p:nvSpPr>
        <p:spPr/>
        <p:txBody>
          <a:bodyPr/>
          <a:lstStyle/>
          <a:p>
            <a:pPr eaLnBrk="1" hangingPunct="1">
              <a:buFontTx/>
              <a:buNone/>
            </a:pPr>
            <a:r>
              <a:rPr lang="en-US" altLang="en-US" sz="6600" smtClean="0"/>
              <a:t>Someone who makes charitable donations to benefit human welfare </a:t>
            </a:r>
          </a:p>
        </p:txBody>
      </p:sp>
    </p:spTree>
    <p:extLst>
      <p:ext uri="{BB962C8B-B14F-4D97-AF65-F5344CB8AC3E}">
        <p14:creationId xmlns:p14="http://schemas.microsoft.com/office/powerpoint/2010/main" val="3513814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28600"/>
            <a:ext cx="8229600" cy="1143000"/>
          </a:xfrm>
        </p:spPr>
        <p:txBody>
          <a:bodyPr/>
          <a:lstStyle/>
          <a:p>
            <a:pPr eaLnBrk="1" hangingPunct="1"/>
            <a:r>
              <a:rPr lang="en-US" altLang="en-US" smtClean="0"/>
              <a:t>Carnegie Mellon University  </a:t>
            </a:r>
          </a:p>
        </p:txBody>
      </p:sp>
      <p:sp>
        <p:nvSpPr>
          <p:cNvPr id="41987" name="Rectangle 3"/>
          <p:cNvSpPr>
            <a:spLocks noGrp="1" noChangeArrowheads="1"/>
          </p:cNvSpPr>
          <p:nvPr>
            <p:ph type="body" idx="1"/>
          </p:nvPr>
        </p:nvSpPr>
        <p:spPr/>
        <p:txBody>
          <a:bodyPr/>
          <a:lstStyle/>
          <a:p>
            <a:pPr eaLnBrk="1" hangingPunct="1"/>
            <a:endParaRPr lang="en-US" altLang="en-US" smtClean="0"/>
          </a:p>
        </p:txBody>
      </p:sp>
      <p:pic>
        <p:nvPicPr>
          <p:cNvPr id="41988" name="Picture 4" descr="C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505700" cy="671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89423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Carnegie Hall </a:t>
            </a:r>
          </a:p>
        </p:txBody>
      </p:sp>
      <p:sp>
        <p:nvSpPr>
          <p:cNvPr id="44035" name="Rectangle 3"/>
          <p:cNvSpPr>
            <a:spLocks noGrp="1" noChangeArrowheads="1"/>
          </p:cNvSpPr>
          <p:nvPr>
            <p:ph type="body" idx="1"/>
          </p:nvPr>
        </p:nvSpPr>
        <p:spPr/>
        <p:txBody>
          <a:bodyPr/>
          <a:lstStyle/>
          <a:p>
            <a:pPr eaLnBrk="1" hangingPunct="1"/>
            <a:endParaRPr lang="en-US" altLang="en-US" smtClean="0"/>
          </a:p>
        </p:txBody>
      </p:sp>
      <p:pic>
        <p:nvPicPr>
          <p:cNvPr id="44036" name="Picture 4" descr="carneg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4286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carnegie_h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447800"/>
            <a:ext cx="66294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6153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04800"/>
            <a:ext cx="8229600" cy="1143000"/>
          </a:xfrm>
        </p:spPr>
        <p:txBody>
          <a:bodyPr/>
          <a:lstStyle/>
          <a:p>
            <a:pPr eaLnBrk="1" hangingPunct="1"/>
            <a:r>
              <a:rPr lang="en-US" altLang="en-US" smtClean="0"/>
              <a:t>Carnegie Library </a:t>
            </a:r>
          </a:p>
        </p:txBody>
      </p:sp>
      <p:sp>
        <p:nvSpPr>
          <p:cNvPr id="46083" name="Rectangle 3"/>
          <p:cNvSpPr>
            <a:spLocks noGrp="1" noChangeArrowheads="1"/>
          </p:cNvSpPr>
          <p:nvPr>
            <p:ph type="body" idx="1"/>
          </p:nvPr>
        </p:nvSpPr>
        <p:spPr/>
        <p:txBody>
          <a:bodyPr/>
          <a:lstStyle/>
          <a:p>
            <a:pPr eaLnBrk="1" hangingPunct="1"/>
            <a:endParaRPr lang="en-US" altLang="en-US" smtClean="0"/>
          </a:p>
        </p:txBody>
      </p:sp>
      <p:pic>
        <p:nvPicPr>
          <p:cNvPr id="46084" name="Picture 4" descr="carn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09600"/>
            <a:ext cx="5913438"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56387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28600" y="5121275"/>
            <a:ext cx="9753600" cy="17462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5400" b="1" i="1" u="sng">
                <a:solidFill>
                  <a:srgbClr val="FF0000"/>
                </a:solidFill>
              </a:rPr>
              <a:t>Merger</a:t>
            </a:r>
            <a:r>
              <a:rPr lang="en-US" altLang="en-US" sz="5400" b="1" i="1">
                <a:solidFill>
                  <a:srgbClr val="FF0000"/>
                </a:solidFill>
              </a:rPr>
              <a:t>:</a:t>
            </a:r>
            <a:r>
              <a:rPr lang="en-US" altLang="en-US" sz="5400" b="1"/>
              <a:t> combining many competing firms into one</a:t>
            </a:r>
            <a:r>
              <a:rPr lang="en-US" altLang="en-US" sz="5400" b="1">
                <a:solidFill>
                  <a:srgbClr val="009900"/>
                </a:solidFill>
              </a:rPr>
              <a:t> </a:t>
            </a:r>
            <a:endParaRPr lang="en-US" altLang="en-US" sz="5400">
              <a:latin typeface="Times New Roman" pitchFamily="18" charset="0"/>
            </a:endParaRPr>
          </a:p>
        </p:txBody>
      </p:sp>
      <p:grpSp>
        <p:nvGrpSpPr>
          <p:cNvPr id="12291" name="Group 3"/>
          <p:cNvGrpSpPr>
            <a:grpSpLocks/>
          </p:cNvGrpSpPr>
          <p:nvPr/>
        </p:nvGrpSpPr>
        <p:grpSpPr bwMode="auto">
          <a:xfrm>
            <a:off x="-228600" y="76200"/>
            <a:ext cx="9372600" cy="5165725"/>
            <a:chOff x="-144" y="48"/>
            <a:chExt cx="5904" cy="3254"/>
          </a:xfrm>
        </p:grpSpPr>
        <p:graphicFrame>
          <p:nvGraphicFramePr>
            <p:cNvPr id="48133" name="Object 4"/>
            <p:cNvGraphicFramePr>
              <a:graphicFrameLocks noChangeAspect="1"/>
            </p:cNvGraphicFramePr>
            <p:nvPr/>
          </p:nvGraphicFramePr>
          <p:xfrm>
            <a:off x="3868" y="48"/>
            <a:ext cx="1892" cy="3254"/>
          </p:xfrm>
          <a:graphic>
            <a:graphicData uri="http://schemas.openxmlformats.org/presentationml/2006/ole">
              <mc:AlternateContent xmlns:mc="http://schemas.openxmlformats.org/markup-compatibility/2006">
                <mc:Choice xmlns:v="urn:schemas-microsoft-com:vml" Requires="v">
                  <p:oleObj spid="_x0000_s2053" name="Clip" r:id="rId4" imgW="3003550" imgH="5470525" progId="MS_ClipArt_Gallery.2">
                    <p:embed/>
                  </p:oleObj>
                </mc:Choice>
                <mc:Fallback>
                  <p:oleObj name="Clip" r:id="rId4" imgW="3003550" imgH="547052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 y="48"/>
                          <a:ext cx="1892" cy="3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4" name="Rectangle 5"/>
            <p:cNvSpPr>
              <a:spLocks noChangeArrowheads="1"/>
            </p:cNvSpPr>
            <p:nvPr/>
          </p:nvSpPr>
          <p:spPr bwMode="auto">
            <a:xfrm>
              <a:off x="-144" y="1104"/>
              <a:ext cx="4608"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5400" b="1" i="1" u="sng">
                  <a:solidFill>
                    <a:srgbClr val="FF3300"/>
                  </a:solidFill>
                </a:rPr>
                <a:t>John D. Rockefeller</a:t>
              </a:r>
              <a:r>
                <a:rPr lang="en-US" altLang="en-US" sz="5400" b="1"/>
                <a:t> </a:t>
              </a:r>
              <a:r>
                <a:rPr lang="en-US" altLang="en-US" sz="5000" b="1"/>
                <a:t>pioneer of the merger mov’t (</a:t>
              </a:r>
              <a:r>
                <a:rPr lang="en-US" altLang="en-US" sz="5000" b="1" i="1" u="sng">
                  <a:solidFill>
                    <a:srgbClr val="FF0000"/>
                  </a:solidFill>
                </a:rPr>
                <a:t>Standard Oil Company</a:t>
              </a:r>
              <a:r>
                <a:rPr lang="en-US" altLang="en-US" sz="5000" b="1">
                  <a:solidFill>
                    <a:srgbClr val="FF0000"/>
                  </a:solidFill>
                </a:rPr>
                <a:t>)</a:t>
              </a:r>
              <a:endParaRPr lang="en-US" altLang="en-US" sz="5400" b="1">
                <a:solidFill>
                  <a:srgbClr val="FF0000"/>
                </a:solidFill>
              </a:endParaRPr>
            </a:p>
          </p:txBody>
        </p:sp>
      </p:grpSp>
      <p:sp>
        <p:nvSpPr>
          <p:cNvPr id="48132" name="WordArt 6"/>
          <p:cNvSpPr>
            <a:spLocks noChangeArrowheads="1" noChangeShapeType="1" noTextEdit="1"/>
          </p:cNvSpPr>
          <p:nvPr/>
        </p:nvSpPr>
        <p:spPr bwMode="auto">
          <a:xfrm>
            <a:off x="304800" y="152400"/>
            <a:ext cx="7010400" cy="1631950"/>
          </a:xfrm>
          <a:prstGeom prst="rect">
            <a:avLst/>
          </a:prstGeom>
        </p:spPr>
        <p:txBody>
          <a:bodyPr wrap="none" fromWordArt="1">
            <a:prstTxWarp prst="textCanUp">
              <a:avLst>
                <a:gd name="adj" fmla="val 85713"/>
              </a:avLst>
            </a:prstTxWarp>
          </a:bodyPr>
          <a:lstStyle/>
          <a:p>
            <a:pPr algn="ctr"/>
            <a:r>
              <a:rPr lang="en-US" sz="3600" kern="10">
                <a:ln w="38100">
                  <a:solidFill>
                    <a:schemeClr val="tx1"/>
                  </a:solidFill>
                  <a:round/>
                  <a:headEnd/>
                  <a:tailEnd/>
                </a:ln>
                <a:solidFill>
                  <a:srgbClr val="FF3300"/>
                </a:solidFill>
                <a:effectLst>
                  <a:outerShdw dist="53882" dir="2700000" algn="ctr" rotWithShape="0">
                    <a:srgbClr val="9999FF"/>
                  </a:outerShdw>
                </a:effectLst>
                <a:latin typeface="Impact"/>
              </a:rPr>
              <a:t>Merger Movement</a:t>
            </a:r>
          </a:p>
        </p:txBody>
      </p:sp>
    </p:spTree>
    <p:extLst>
      <p:ext uri="{BB962C8B-B14F-4D97-AF65-F5344CB8AC3E}">
        <p14:creationId xmlns:p14="http://schemas.microsoft.com/office/powerpoint/2010/main" val="19774578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ppt_x"/>
                                          </p:val>
                                        </p:tav>
                                        <p:tav tm="100000">
                                          <p:val>
                                            <p:strVal val="#ppt_x"/>
                                          </p:val>
                                        </p:tav>
                                      </p:tavLst>
                                    </p:anim>
                                    <p:anim calcmode="lin" valueType="num">
                                      <p:cBhvr additive="base">
                                        <p:cTn id="13" dur="500" fill="hold"/>
                                        <p:tgtEl>
                                          <p:spTgt spid="122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en-US" altLang="en-US" sz="8000" b="1" u="sng" smtClean="0">
                <a:solidFill>
                  <a:srgbClr val="FF0000"/>
                </a:solidFill>
              </a:rPr>
              <a:t>Trusts</a:t>
            </a:r>
            <a:r>
              <a:rPr lang="en-US" altLang="en-US" sz="8000" b="1" u="sng" smtClean="0"/>
              <a:t> </a:t>
            </a:r>
          </a:p>
        </p:txBody>
      </p:sp>
      <p:sp>
        <p:nvSpPr>
          <p:cNvPr id="50179" name="Rectangle 3"/>
          <p:cNvSpPr>
            <a:spLocks noGrp="1" noChangeArrowheads="1"/>
          </p:cNvSpPr>
          <p:nvPr>
            <p:ph type="body" idx="1"/>
          </p:nvPr>
        </p:nvSpPr>
        <p:spPr>
          <a:xfrm>
            <a:off x="228600" y="1600200"/>
            <a:ext cx="9144000" cy="5257800"/>
          </a:xfrm>
        </p:spPr>
        <p:txBody>
          <a:bodyPr/>
          <a:lstStyle/>
          <a:p>
            <a:pPr eaLnBrk="1" hangingPunct="1">
              <a:lnSpc>
                <a:spcPct val="90000"/>
              </a:lnSpc>
              <a:buFontTx/>
              <a:buNone/>
            </a:pPr>
            <a:r>
              <a:rPr lang="en-US" altLang="en-US" sz="7200" smtClean="0"/>
              <a:t>A group of separate companies that are placed under the control of a single board</a:t>
            </a:r>
            <a:r>
              <a:rPr lang="en-US" altLang="en-US" sz="2800" smtClean="0"/>
              <a:t> </a:t>
            </a:r>
          </a:p>
        </p:txBody>
      </p:sp>
    </p:spTree>
    <p:extLst>
      <p:ext uri="{BB962C8B-B14F-4D97-AF65-F5344CB8AC3E}">
        <p14:creationId xmlns:p14="http://schemas.microsoft.com/office/powerpoint/2010/main" val="3027261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Industrial Revolution</a:t>
            </a:r>
            <a:endParaRPr lang="en-US" dirty="0"/>
          </a:p>
        </p:txBody>
      </p:sp>
      <p:sp>
        <p:nvSpPr>
          <p:cNvPr id="3" name="Content Placeholder 2"/>
          <p:cNvSpPr>
            <a:spLocks noGrp="1"/>
          </p:cNvSpPr>
          <p:nvPr>
            <p:ph sz="quarter" idx="1"/>
          </p:nvPr>
        </p:nvSpPr>
        <p:spPr/>
        <p:txBody>
          <a:bodyPr/>
          <a:lstStyle/>
          <a:p>
            <a:r>
              <a:rPr lang="en-US" dirty="0" smtClean="0"/>
              <a:t>A period of rapid growth in U.S. manufacturing in the late 1800s.</a:t>
            </a:r>
          </a:p>
          <a:p>
            <a:r>
              <a:rPr lang="en-US" dirty="0" smtClean="0"/>
              <a:t>By the mid 1890s, the United States had become the world’s industrial leader.</a:t>
            </a:r>
            <a:endParaRPr lang="en-US" dirty="0"/>
          </a:p>
        </p:txBody>
      </p:sp>
      <p:pic>
        <p:nvPicPr>
          <p:cNvPr id="3076" name="Picture 4" descr="http://digitalsherpa.com/wp-content/uploads/2012/07/winne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2590800"/>
            <a:ext cx="1834085"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838200" y="3838575"/>
            <a:ext cx="3352800" cy="2470440"/>
          </a:xfrm>
          <a:prstGeom prst="cloudCallout">
            <a:avLst>
              <a:gd name="adj1" fmla="val -61742"/>
              <a:gd name="adj2" fmla="val 6081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this similar or different to the production of the United States today?</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57149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866775"/>
            <a:ext cx="3408362" cy="5153025"/>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Rectangle 2"/>
          <p:cNvSpPr>
            <a:spLocks noChangeArrowheads="1"/>
          </p:cNvSpPr>
          <p:nvPr/>
        </p:nvSpPr>
        <p:spPr bwMode="auto">
          <a:xfrm>
            <a:off x="3387725" y="31750"/>
            <a:ext cx="5832475" cy="667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7200" b="1">
                <a:solidFill>
                  <a:srgbClr val="FF3300"/>
                </a:solidFill>
                <a:latin typeface="Comic Sans MS" pitchFamily="66" charset="0"/>
              </a:rPr>
              <a:t>Horizontal</a:t>
            </a:r>
            <a:r>
              <a:rPr lang="en-US" altLang="en-US" sz="7200">
                <a:solidFill>
                  <a:srgbClr val="FF3300"/>
                </a:solidFill>
                <a:latin typeface="Comic Sans MS" pitchFamily="66" charset="0"/>
              </a:rPr>
              <a:t> </a:t>
            </a:r>
          </a:p>
          <a:p>
            <a:pPr algn="ctr"/>
            <a:endParaRPr lang="en-US" altLang="en-US" sz="7200">
              <a:solidFill>
                <a:srgbClr val="FF3300"/>
              </a:solidFill>
              <a:latin typeface="Comic Sans MS" pitchFamily="66" charset="0"/>
            </a:endParaRPr>
          </a:p>
          <a:p>
            <a:pPr algn="ctr"/>
            <a:endParaRPr lang="en-US" altLang="en-US" sz="7200">
              <a:solidFill>
                <a:srgbClr val="FF3300"/>
              </a:solidFill>
              <a:latin typeface="Comic Sans MS" pitchFamily="66" charset="0"/>
            </a:endParaRPr>
          </a:p>
          <a:p>
            <a:pPr algn="ctr"/>
            <a:endParaRPr lang="en-US" altLang="en-US" sz="7200">
              <a:solidFill>
                <a:srgbClr val="FF3300"/>
              </a:solidFill>
              <a:latin typeface="Comic Sans MS" pitchFamily="66" charset="0"/>
            </a:endParaRPr>
          </a:p>
          <a:p>
            <a:pPr algn="ctr"/>
            <a:endParaRPr lang="en-US" altLang="en-US" sz="7200">
              <a:solidFill>
                <a:srgbClr val="FF3300"/>
              </a:solidFill>
              <a:latin typeface="Comic Sans MS" pitchFamily="66" charset="0"/>
            </a:endParaRPr>
          </a:p>
          <a:p>
            <a:pPr algn="ctr"/>
            <a:r>
              <a:rPr lang="en-US" altLang="en-US" sz="7200" b="1">
                <a:solidFill>
                  <a:srgbClr val="FF3300"/>
                </a:solidFill>
                <a:latin typeface="Comic Sans MS" pitchFamily="66" charset="0"/>
              </a:rPr>
              <a:t>Consolidation</a:t>
            </a:r>
            <a:endParaRPr lang="en-US" altLang="en-US" sz="2800">
              <a:latin typeface="Times New Roman" pitchFamily="18" charset="0"/>
            </a:endParaRPr>
          </a:p>
        </p:txBody>
      </p:sp>
      <p:sp>
        <p:nvSpPr>
          <p:cNvPr id="52228" name="Rectangle 3"/>
          <p:cNvSpPr>
            <a:spLocks noChangeArrowheads="1"/>
          </p:cNvSpPr>
          <p:nvPr/>
        </p:nvSpPr>
        <p:spPr bwMode="auto">
          <a:xfrm>
            <a:off x="3810000" y="1295400"/>
            <a:ext cx="5334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5600" b="1">
                <a:latin typeface="Comic Sans MS" pitchFamily="66" charset="0"/>
              </a:rPr>
              <a:t>All competing companies are merged into 1  area of business</a:t>
            </a:r>
            <a:endParaRPr lang="en-US" altLang="en-US" sz="6000" b="1"/>
          </a:p>
        </p:txBody>
      </p:sp>
    </p:spTree>
    <p:extLst>
      <p:ext uri="{BB962C8B-B14F-4D97-AF65-F5344CB8AC3E}">
        <p14:creationId xmlns:p14="http://schemas.microsoft.com/office/powerpoint/2010/main" val="79100866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09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72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908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09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572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609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72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908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09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572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86" name="Rectangle 14"/>
          <p:cNvSpPr>
            <a:spLocks noChangeArrowheads="1"/>
          </p:cNvSpPr>
          <p:nvPr/>
        </p:nvSpPr>
        <p:spPr bwMode="auto">
          <a:xfrm>
            <a:off x="304800" y="2438400"/>
            <a:ext cx="8382000" cy="1981200"/>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2939559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altLang="en-US" sz="4000" smtClean="0"/>
              <a:t>Rockefeller Institute for Medical Research </a:t>
            </a:r>
          </a:p>
        </p:txBody>
      </p:sp>
      <p:sp>
        <p:nvSpPr>
          <p:cNvPr id="56323" name="Rectangle 3"/>
          <p:cNvSpPr>
            <a:spLocks noGrp="1" noChangeArrowheads="1"/>
          </p:cNvSpPr>
          <p:nvPr>
            <p:ph type="body" idx="1"/>
          </p:nvPr>
        </p:nvSpPr>
        <p:spPr/>
        <p:txBody>
          <a:bodyPr/>
          <a:lstStyle/>
          <a:p>
            <a:pPr eaLnBrk="1" hangingPunct="1"/>
            <a:endParaRPr lang="en-US" altLang="en-US" smtClean="0"/>
          </a:p>
        </p:txBody>
      </p:sp>
      <p:pic>
        <p:nvPicPr>
          <p:cNvPr id="56324" name="Picture 4" descr="(normal size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524875"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96876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University of Chicago</a:t>
            </a:r>
          </a:p>
        </p:txBody>
      </p:sp>
      <p:sp>
        <p:nvSpPr>
          <p:cNvPr id="58371" name="Rectangle 3"/>
          <p:cNvSpPr>
            <a:spLocks noGrp="1" noChangeArrowheads="1"/>
          </p:cNvSpPr>
          <p:nvPr>
            <p:ph type="body" idx="1"/>
          </p:nvPr>
        </p:nvSpPr>
        <p:spPr/>
        <p:txBody>
          <a:bodyPr/>
          <a:lstStyle/>
          <a:p>
            <a:pPr eaLnBrk="1" hangingPunct="1"/>
            <a:endParaRPr lang="en-US" altLang="en-US" smtClean="0"/>
          </a:p>
        </p:txBody>
      </p:sp>
      <p:pic>
        <p:nvPicPr>
          <p:cNvPr id="58372" name="Picture 4" descr="0404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04213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defRPr/>
            </a:pPr>
            <a:r>
              <a:rPr lang="en-US" dirty="0" smtClean="0"/>
              <a:t>Cornelius Vanderbilt – Steamboats, Railroads</a:t>
            </a:r>
          </a:p>
        </p:txBody>
      </p:sp>
      <p:sp>
        <p:nvSpPr>
          <p:cNvPr id="74755" name="Rectangle 3"/>
          <p:cNvSpPr>
            <a:spLocks noGrp="1" noChangeArrowheads="1"/>
          </p:cNvSpPr>
          <p:nvPr>
            <p:ph type="body" idx="1"/>
          </p:nvPr>
        </p:nvSpPr>
        <p:spPr/>
        <p:txBody>
          <a:bodyPr/>
          <a:lstStyle/>
          <a:p>
            <a:pPr eaLnBrk="1" hangingPunct="1">
              <a:defRPr/>
            </a:pPr>
            <a:r>
              <a:rPr lang="en-US" smtClean="0"/>
              <a:t>A. Controlled the steam boat industry until selling out in 1863.</a:t>
            </a:r>
          </a:p>
          <a:p>
            <a:pPr eaLnBrk="1" hangingPunct="1">
              <a:defRPr/>
            </a:pPr>
            <a:r>
              <a:rPr lang="en-US" smtClean="0"/>
              <a:t>      </a:t>
            </a:r>
            <a:r>
              <a:rPr lang="en-US" i="1" smtClean="0"/>
              <a:t>By then he was worth $40 million ($770 million now)</a:t>
            </a:r>
          </a:p>
          <a:p>
            <a:pPr eaLnBrk="1" hangingPunct="1">
              <a:defRPr/>
            </a:pPr>
            <a:r>
              <a:rPr lang="en-US" smtClean="0"/>
              <a:t>B. Invested in Railroads and made more money  </a:t>
            </a:r>
          </a:p>
        </p:txBody>
      </p:sp>
    </p:spTree>
    <p:extLst>
      <p:ext uri="{BB962C8B-B14F-4D97-AF65-F5344CB8AC3E}">
        <p14:creationId xmlns:p14="http://schemas.microsoft.com/office/powerpoint/2010/main" val="3226425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085850"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en-US" altLang="en-US"/>
          </a:p>
        </p:txBody>
      </p:sp>
      <p:pic>
        <p:nvPicPr>
          <p:cNvPr id="17411" name="Picture 2" descr="brea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8392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990600" y="6019800"/>
            <a:ext cx="541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altLang="en-US" i="1"/>
              <a:t>Vanderbilt</a:t>
            </a:r>
          </a:p>
        </p:txBody>
      </p:sp>
    </p:spTree>
    <p:extLst>
      <p:ext uri="{BB962C8B-B14F-4D97-AF65-F5344CB8AC3E}">
        <p14:creationId xmlns:p14="http://schemas.microsoft.com/office/powerpoint/2010/main" val="3244610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andy bed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1600200" y="6216650"/>
            <a:ext cx="525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altLang="en-US" i="1"/>
              <a:t>Bedroom</a:t>
            </a:r>
          </a:p>
        </p:txBody>
      </p:sp>
    </p:spTree>
    <p:extLst>
      <p:ext uri="{BB962C8B-B14F-4D97-AF65-F5344CB8AC3E}">
        <p14:creationId xmlns:p14="http://schemas.microsoft.com/office/powerpoint/2010/main" val="1923958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andy dining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392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1066800" y="6019800"/>
            <a:ext cx="632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altLang="en-US" i="1"/>
              <a:t>Dining room</a:t>
            </a:r>
          </a:p>
        </p:txBody>
      </p:sp>
    </p:spTree>
    <p:extLst>
      <p:ext uri="{BB962C8B-B14F-4D97-AF65-F5344CB8AC3E}">
        <p14:creationId xmlns:p14="http://schemas.microsoft.com/office/powerpoint/2010/main" val="39965465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54305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en-US" altLang="en-US"/>
          </a:p>
        </p:txBody>
      </p:sp>
      <p:pic>
        <p:nvPicPr>
          <p:cNvPr id="20483" name="Picture 2" descr="MH_FrontHoriz_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838200" y="621665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altLang="en-US" i="1"/>
              <a:t>Vanderbilt summer cottage</a:t>
            </a:r>
          </a:p>
        </p:txBody>
      </p:sp>
    </p:spTree>
    <p:extLst>
      <p:ext uri="{BB962C8B-B14F-4D97-AF65-F5344CB8AC3E}">
        <p14:creationId xmlns:p14="http://schemas.microsoft.com/office/powerpoint/2010/main" val="1644509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7"/>
          <p:cNvSpPr>
            <a:spLocks noChangeArrowheads="1"/>
          </p:cNvSpPr>
          <p:nvPr/>
        </p:nvSpPr>
        <p:spPr bwMode="auto">
          <a:xfrm>
            <a:off x="182880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en-US" altLang="en-US"/>
          </a:p>
        </p:txBody>
      </p:sp>
      <p:pic>
        <p:nvPicPr>
          <p:cNvPr id="44034" name="Picture 1026" descr="vandychildren's cot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1028"/>
          <p:cNvSpPr txBox="1">
            <a:spLocks noChangeArrowheads="1"/>
          </p:cNvSpPr>
          <p:nvPr/>
        </p:nvSpPr>
        <p:spPr bwMode="auto">
          <a:xfrm>
            <a:off x="1371600" y="5867400"/>
            <a:ext cx="6019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altLang="en-US" i="1"/>
              <a:t>Vanderbilt childrens’ cottage</a:t>
            </a:r>
          </a:p>
          <a:p>
            <a:pPr eaLnBrk="1" hangingPunct="1">
              <a:spcBef>
                <a:spcPct val="50000"/>
              </a:spcBef>
            </a:pPr>
            <a:endParaRPr lang="en-US" altLang="en-US" i="1"/>
          </a:p>
        </p:txBody>
      </p:sp>
    </p:spTree>
    <p:extLst>
      <p:ext uri="{BB962C8B-B14F-4D97-AF65-F5344CB8AC3E}">
        <p14:creationId xmlns:p14="http://schemas.microsoft.com/office/powerpoint/2010/main" val="340134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additive="base">
                                        <p:cTn id="12" dur="500" fill="hold"/>
                                        <p:tgtEl>
                                          <p:spTgt spid="44036"/>
                                        </p:tgtEl>
                                        <p:attrNameLst>
                                          <p:attrName>ppt_x</p:attrName>
                                        </p:attrNameLst>
                                      </p:cBhvr>
                                      <p:tavLst>
                                        <p:tav tm="0">
                                          <p:val>
                                            <p:strVal val="#ppt_x"/>
                                          </p:val>
                                        </p:tav>
                                        <p:tav tm="100000">
                                          <p:val>
                                            <p:strVal val="#ppt_x"/>
                                          </p:val>
                                        </p:tav>
                                      </p:tavLst>
                                    </p:anim>
                                    <p:anim calcmode="lin" valueType="num">
                                      <p:cBhvr additive="base">
                                        <p:cTn id="13"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oscarfilho.terra.com.br/wordpress/wp-content/uploads/2013/05/Sir-Henry-Bessemer-1813-18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5972175" cy="857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5486400"/>
            <a:ext cx="8229600" cy="1143000"/>
          </a:xfrm>
        </p:spPr>
        <p:txBody>
          <a:bodyPr/>
          <a:lstStyle/>
          <a:p>
            <a:pPr algn="ctr"/>
            <a:r>
              <a:rPr lang="en-US" dirty="0" smtClean="0">
                <a:solidFill>
                  <a:schemeClr val="bg1"/>
                </a:solidFill>
              </a:rPr>
              <a:t>Henry Bessemer</a:t>
            </a:r>
            <a:endParaRPr lang="en-US" dirty="0">
              <a:solidFill>
                <a:schemeClr val="bg1"/>
              </a:solidFill>
            </a:endParaRPr>
          </a:p>
        </p:txBody>
      </p:sp>
      <p:sp>
        <p:nvSpPr>
          <p:cNvPr id="4" name="Cloud Callout 3"/>
          <p:cNvSpPr/>
          <p:nvPr/>
        </p:nvSpPr>
        <p:spPr>
          <a:xfrm>
            <a:off x="6248400" y="353290"/>
            <a:ext cx="3151909" cy="1676400"/>
          </a:xfrm>
          <a:prstGeom prst="cloudCallout">
            <a:avLst>
              <a:gd name="adj1" fmla="val -63657"/>
              <a:gd name="adj2" fmla="val -27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I’ll call it the Bessemer Process!</a:t>
            </a:r>
            <a:endParaRPr lang="en-US" dirty="0"/>
          </a:p>
        </p:txBody>
      </p:sp>
      <p:sp>
        <p:nvSpPr>
          <p:cNvPr id="6" name="Cloud Callout 5"/>
          <p:cNvSpPr/>
          <p:nvPr/>
        </p:nvSpPr>
        <p:spPr>
          <a:xfrm>
            <a:off x="34636" y="443345"/>
            <a:ext cx="3695700" cy="1905000"/>
          </a:xfrm>
          <a:prstGeom prst="cloudCallout">
            <a:avLst>
              <a:gd name="adj1" fmla="val 59926"/>
              <a:gd name="adj2" fmla="val -31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I’ll manufacture steel quickly and cheaply</a:t>
            </a:r>
            <a:endParaRPr lang="en-US" dirty="0"/>
          </a:p>
        </p:txBody>
      </p:sp>
    </p:spTree>
    <p:extLst>
      <p:ext uri="{BB962C8B-B14F-4D97-AF65-F5344CB8AC3E}">
        <p14:creationId xmlns:p14="http://schemas.microsoft.com/office/powerpoint/2010/main" val="2178213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t>J.P. Morgan - banking</a:t>
            </a:r>
          </a:p>
        </p:txBody>
      </p:sp>
      <p:sp>
        <p:nvSpPr>
          <p:cNvPr id="78851" name="Rectangle 3"/>
          <p:cNvSpPr>
            <a:spLocks noGrp="1" noChangeArrowheads="1"/>
          </p:cNvSpPr>
          <p:nvPr>
            <p:ph type="body" idx="1"/>
          </p:nvPr>
        </p:nvSpPr>
        <p:spPr/>
        <p:txBody>
          <a:bodyPr/>
          <a:lstStyle/>
          <a:p>
            <a:pPr eaLnBrk="1" hangingPunct="1">
              <a:lnSpc>
                <a:spcPct val="90000"/>
              </a:lnSpc>
              <a:defRPr/>
            </a:pPr>
            <a:r>
              <a:rPr lang="en-US" sz="2800" dirty="0" smtClean="0"/>
              <a:t>A. Bought the stock of companies in order to control them</a:t>
            </a:r>
          </a:p>
          <a:p>
            <a:pPr eaLnBrk="1" hangingPunct="1">
              <a:lnSpc>
                <a:spcPct val="90000"/>
              </a:lnSpc>
              <a:defRPr/>
            </a:pPr>
            <a:r>
              <a:rPr lang="en-US" sz="2800" dirty="0" smtClean="0"/>
              <a:t>B. Loaned money to companies, bought their stock, put all the businesses together and controlled them all</a:t>
            </a:r>
          </a:p>
          <a:p>
            <a:pPr eaLnBrk="1" hangingPunct="1">
              <a:lnSpc>
                <a:spcPct val="90000"/>
              </a:lnSpc>
              <a:defRPr/>
            </a:pPr>
            <a:r>
              <a:rPr lang="en-US" sz="2800" dirty="0" smtClean="0"/>
              <a:t>      - </a:t>
            </a:r>
            <a:r>
              <a:rPr lang="en-US" sz="2800" i="1" dirty="0" smtClean="0"/>
              <a:t>example – bought the RR tracks – didn’t even have to buy the RR companies – they couldn’t travel without the tracks</a:t>
            </a:r>
            <a:endParaRPr lang="en-US" sz="2800" dirty="0" smtClean="0"/>
          </a:p>
        </p:txBody>
      </p:sp>
    </p:spTree>
    <p:extLst>
      <p:ext uri="{BB962C8B-B14F-4D97-AF65-F5344CB8AC3E}">
        <p14:creationId xmlns:p14="http://schemas.microsoft.com/office/powerpoint/2010/main" val="1169163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circle(in)">
                                      <p:cBhvr>
                                        <p:cTn id="7" dur="20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circle(in)">
                                      <p:cBhvr>
                                        <p:cTn id="12" dur="20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circle(in)">
                                      <p:cBhvr>
                                        <p:cTn id="17" dur="20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1066800" y="3581400"/>
            <a:ext cx="7848600" cy="4114800"/>
          </a:xfrm>
        </p:spPr>
        <p:txBody>
          <a:bodyPr/>
          <a:lstStyle/>
          <a:p>
            <a:pPr eaLnBrk="1" hangingPunct="1">
              <a:defRPr/>
            </a:pPr>
            <a:r>
              <a:rPr lang="en-US" smtClean="0"/>
              <a:t>C. INCREDIBLE wealth</a:t>
            </a:r>
          </a:p>
          <a:p>
            <a:pPr eaLnBrk="1" hangingPunct="1">
              <a:defRPr/>
            </a:pPr>
            <a:r>
              <a:rPr lang="en-US" smtClean="0"/>
              <a:t>D. Bought Carnegie Steel for $500 million</a:t>
            </a:r>
          </a:p>
          <a:p>
            <a:pPr eaLnBrk="1" hangingPunct="1">
              <a:defRPr/>
            </a:pPr>
            <a:r>
              <a:rPr lang="en-US" smtClean="0"/>
              <a:t>         Made it bigger – it became the first Billion dollar company</a:t>
            </a:r>
          </a:p>
          <a:p>
            <a:pPr eaLnBrk="1" hangingPunct="1">
              <a:defRPr/>
            </a:pPr>
            <a:endParaRPr lang="en-US" smtClean="0"/>
          </a:p>
          <a:p>
            <a:pPr eaLnBrk="1" hangingPunct="1">
              <a:defRPr/>
            </a:pPr>
            <a:endParaRPr lang="en-US" smtClean="0"/>
          </a:p>
        </p:txBody>
      </p:sp>
      <p:pic>
        <p:nvPicPr>
          <p:cNvPr id="28675" name="Picture 3" descr="File:JohnPierpontMorga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0"/>
            <a:ext cx="24955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828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amond(in)">
                                      <p:cBhvr>
                                        <p:cTn id="7" dur="20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diamond(in)">
                                      <p:cBhvr>
                                        <p:cTn id="12" dur="20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diamond(in)">
                                      <p:cBhvr>
                                        <p:cTn id="17" dur="20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organ ma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3900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609600" y="61722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altLang="en-US"/>
              <a:t>Morgan</a:t>
            </a:r>
          </a:p>
        </p:txBody>
      </p:sp>
      <p:sp>
        <p:nvSpPr>
          <p:cNvPr id="35844" name="Rectangle 4"/>
          <p:cNvSpPr>
            <a:spLocks noGrp="1" noChangeArrowheads="1"/>
          </p:cNvSpPr>
          <p:nvPr>
            <p:ph type="title" idx="4294967295"/>
          </p:nvPr>
        </p:nvSpPr>
        <p:spPr/>
        <p:txBody>
          <a:bodyPr/>
          <a:lstStyle/>
          <a:p>
            <a:pPr eaLnBrk="1" hangingPunct="1">
              <a:defRPr/>
            </a:pPr>
            <a:endParaRPr lang="en-US" smtClean="0"/>
          </a:p>
        </p:txBody>
      </p:sp>
    </p:spTree>
    <p:extLst>
      <p:ext uri="{BB962C8B-B14F-4D97-AF65-F5344CB8AC3E}">
        <p14:creationId xmlns:p14="http://schemas.microsoft.com/office/powerpoint/2010/main" val="633996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n-US" altLang="en-US" smtClean="0"/>
          </a:p>
        </p:txBody>
      </p:sp>
      <p:sp>
        <p:nvSpPr>
          <p:cNvPr id="60419" name="Rectangle 3"/>
          <p:cNvSpPr>
            <a:spLocks noGrp="1" noChangeArrowheads="1"/>
          </p:cNvSpPr>
          <p:nvPr>
            <p:ph type="body" idx="1"/>
          </p:nvPr>
        </p:nvSpPr>
        <p:spPr>
          <a:xfrm>
            <a:off x="0" y="0"/>
            <a:ext cx="9144000" cy="6126163"/>
          </a:xfrm>
        </p:spPr>
        <p:txBody>
          <a:bodyPr/>
          <a:lstStyle/>
          <a:p>
            <a:pPr eaLnBrk="1" hangingPunct="1">
              <a:buFontTx/>
              <a:buNone/>
            </a:pPr>
            <a:r>
              <a:rPr lang="en-US" altLang="en-US" sz="5400" b="1" dirty="0" smtClean="0">
                <a:solidFill>
                  <a:srgbClr val="FF0000"/>
                </a:solidFill>
              </a:rPr>
              <a:t>Captains of Industry</a:t>
            </a:r>
            <a:r>
              <a:rPr lang="en-US" altLang="en-US" sz="5400" dirty="0" smtClean="0"/>
              <a:t> because they:</a:t>
            </a:r>
          </a:p>
          <a:p>
            <a:pPr eaLnBrk="1" hangingPunct="1">
              <a:buFontTx/>
              <a:buChar char="-"/>
            </a:pPr>
            <a:r>
              <a:rPr lang="en-US" altLang="en-US" sz="5400" dirty="0" smtClean="0"/>
              <a:t>Increased the supply of goods </a:t>
            </a:r>
          </a:p>
          <a:p>
            <a:pPr eaLnBrk="1" hangingPunct="1">
              <a:buFontTx/>
              <a:buChar char="-"/>
            </a:pPr>
            <a:r>
              <a:rPr lang="en-US" altLang="en-US" sz="5400" dirty="0" smtClean="0"/>
              <a:t>Created hundreds of jobs </a:t>
            </a:r>
          </a:p>
          <a:p>
            <a:pPr eaLnBrk="1" hangingPunct="1">
              <a:buFontTx/>
              <a:buChar char="-"/>
            </a:pPr>
            <a:r>
              <a:rPr lang="en-US" altLang="en-US" sz="5400" dirty="0" smtClean="0"/>
              <a:t>Built museums and donated $ </a:t>
            </a:r>
          </a:p>
        </p:txBody>
      </p:sp>
    </p:spTree>
    <p:extLst>
      <p:ext uri="{BB962C8B-B14F-4D97-AF65-F5344CB8AC3E}">
        <p14:creationId xmlns:p14="http://schemas.microsoft.com/office/powerpoint/2010/main" val="1280941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altLang="en-US" smtClean="0"/>
          </a:p>
        </p:txBody>
      </p:sp>
      <p:sp>
        <p:nvSpPr>
          <p:cNvPr id="62467" name="Rectangle 3"/>
          <p:cNvSpPr>
            <a:spLocks noGrp="1" noChangeArrowheads="1"/>
          </p:cNvSpPr>
          <p:nvPr>
            <p:ph type="body" idx="1"/>
          </p:nvPr>
        </p:nvSpPr>
        <p:spPr>
          <a:xfrm>
            <a:off x="457200" y="685800"/>
            <a:ext cx="8229600" cy="5440363"/>
          </a:xfrm>
        </p:spPr>
        <p:txBody>
          <a:bodyPr/>
          <a:lstStyle/>
          <a:p>
            <a:pPr algn="ctr" eaLnBrk="1" hangingPunct="1">
              <a:buFontTx/>
              <a:buNone/>
            </a:pPr>
            <a:r>
              <a:rPr lang="en-US" altLang="en-US" sz="9600" smtClean="0"/>
              <a:t>Or were they??????????</a:t>
            </a:r>
          </a:p>
        </p:txBody>
      </p:sp>
    </p:spTree>
    <p:extLst>
      <p:ext uri="{BB962C8B-B14F-4D97-AF65-F5344CB8AC3E}">
        <p14:creationId xmlns:p14="http://schemas.microsoft.com/office/powerpoint/2010/main" val="2359336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229600" cy="1143000"/>
          </a:xfrm>
        </p:spPr>
        <p:txBody>
          <a:bodyPr/>
          <a:lstStyle/>
          <a:p>
            <a:pPr eaLnBrk="1" hangingPunct="1"/>
            <a:r>
              <a:rPr lang="en-US" altLang="en-US" sz="6600" b="1" u="sng" smtClean="0">
                <a:solidFill>
                  <a:srgbClr val="FF0000"/>
                </a:solidFill>
              </a:rPr>
              <a:t>Robber Barons</a:t>
            </a:r>
            <a:r>
              <a:rPr lang="en-US" altLang="en-US" smtClean="0"/>
              <a:t> </a:t>
            </a:r>
          </a:p>
        </p:txBody>
      </p:sp>
      <p:sp>
        <p:nvSpPr>
          <p:cNvPr id="64515" name="Rectangle 3"/>
          <p:cNvSpPr>
            <a:spLocks noGrp="1" noChangeArrowheads="1"/>
          </p:cNvSpPr>
          <p:nvPr>
            <p:ph type="body" idx="1"/>
          </p:nvPr>
        </p:nvSpPr>
        <p:spPr>
          <a:xfrm>
            <a:off x="0" y="914400"/>
            <a:ext cx="9144000" cy="4525963"/>
          </a:xfrm>
        </p:spPr>
        <p:txBody>
          <a:bodyPr>
            <a:normAutofit fontScale="92500"/>
          </a:bodyPr>
          <a:lstStyle/>
          <a:p>
            <a:pPr eaLnBrk="1" hangingPunct="1">
              <a:buFontTx/>
              <a:buChar char="-"/>
            </a:pPr>
            <a:r>
              <a:rPr lang="en-US" altLang="en-US" sz="4600" smtClean="0"/>
              <a:t>Stole from the public </a:t>
            </a:r>
          </a:p>
          <a:p>
            <a:pPr eaLnBrk="1" hangingPunct="1">
              <a:buFontTx/>
              <a:buChar char="-"/>
            </a:pPr>
            <a:r>
              <a:rPr lang="en-US" altLang="en-US" sz="4600" smtClean="0"/>
              <a:t>Drained natural resources</a:t>
            </a:r>
          </a:p>
          <a:p>
            <a:pPr eaLnBrk="1" hangingPunct="1">
              <a:buFontTx/>
              <a:buChar char="-"/>
            </a:pPr>
            <a:r>
              <a:rPr lang="en-US" altLang="en-US" sz="4600" smtClean="0"/>
              <a:t>Controlled government </a:t>
            </a:r>
          </a:p>
          <a:p>
            <a:pPr eaLnBrk="1" hangingPunct="1">
              <a:buFontTx/>
              <a:buChar char="-"/>
            </a:pPr>
            <a:r>
              <a:rPr lang="en-US" altLang="en-US" sz="4600" smtClean="0"/>
              <a:t>Drove small business out of business </a:t>
            </a:r>
          </a:p>
          <a:p>
            <a:pPr eaLnBrk="1" hangingPunct="1">
              <a:buFontTx/>
              <a:buChar char="-"/>
            </a:pPr>
            <a:r>
              <a:rPr lang="en-US" altLang="en-US" sz="4600" smtClean="0"/>
              <a:t>Paid workers very little </a:t>
            </a:r>
          </a:p>
          <a:p>
            <a:pPr eaLnBrk="1" hangingPunct="1">
              <a:buFontTx/>
              <a:buChar char="-"/>
            </a:pPr>
            <a:r>
              <a:rPr lang="en-US" altLang="en-US" sz="4600" smtClean="0"/>
              <a:t>Horrible working conditions</a:t>
            </a:r>
            <a:r>
              <a:rPr lang="en-US" altLang="en-US" sz="4400" smtClean="0"/>
              <a:t> </a:t>
            </a:r>
          </a:p>
          <a:p>
            <a:pPr eaLnBrk="1" hangingPunct="1">
              <a:buFontTx/>
              <a:buNone/>
            </a:pPr>
            <a:endParaRPr lang="en-US" altLang="en-US" sz="4400" smtClean="0"/>
          </a:p>
        </p:txBody>
      </p:sp>
    </p:spTree>
    <p:extLst>
      <p:ext uri="{BB962C8B-B14F-4D97-AF65-F5344CB8AC3E}">
        <p14:creationId xmlns:p14="http://schemas.microsoft.com/office/powerpoint/2010/main" val="40579144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Practices</a:t>
            </a:r>
            <a:endParaRPr lang="en-US" dirty="0"/>
          </a:p>
        </p:txBody>
      </p:sp>
      <p:sp>
        <p:nvSpPr>
          <p:cNvPr id="3" name="Content Placeholder 2"/>
          <p:cNvSpPr>
            <a:spLocks noGrp="1"/>
          </p:cNvSpPr>
          <p:nvPr>
            <p:ph sz="quarter" idx="1"/>
          </p:nvPr>
        </p:nvSpPr>
        <p:spPr/>
        <p:txBody>
          <a:bodyPr/>
          <a:lstStyle/>
          <a:p>
            <a:endParaRPr lang="en-US"/>
          </a:p>
        </p:txBody>
      </p:sp>
      <p:pic>
        <p:nvPicPr>
          <p:cNvPr id="9218" name="Picture 2" descr="http://historywithwoods.wikispaces.com/file/view/Vertical%20and%20Horizontal%20Integration.png/375897470/640x313/Vertical%20and%20Horizontal%20Integ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205345"/>
            <a:ext cx="9178636" cy="448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843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rich were they?</a:t>
            </a:r>
            <a:endParaRPr lang="en-US" dirty="0"/>
          </a:p>
        </p:txBody>
      </p:sp>
      <p:sp>
        <p:nvSpPr>
          <p:cNvPr id="3" name="Content Placeholder 2"/>
          <p:cNvSpPr>
            <a:spLocks noGrp="1"/>
          </p:cNvSpPr>
          <p:nvPr>
            <p:ph sz="quarter" idx="1"/>
          </p:nvPr>
        </p:nvSpPr>
        <p:spPr/>
        <p:txBody>
          <a:bodyPr/>
          <a:lstStyle/>
          <a:p>
            <a:endParaRPr lang="en-US" dirty="0"/>
          </a:p>
        </p:txBody>
      </p:sp>
      <p:pic>
        <p:nvPicPr>
          <p:cNvPr id="5122" name="Picture 2" descr="http://www.rsd17.org/teacherwebpage/HighSchool/TSaltus/US%20post%20CIvil%20War%20notes%20teacher%202012_file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636818"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QEBQUEBQPFBQUFBQUFBQUFBQUFBQUFBQWFhQVFBUYHCggGBolHBQUITEhJSkrLi4uFx8zODMsNygtLisBCgoKDg0OGhAQGiwkHx0sLCwsLCwsLCwsLCwsLCwsLCwsLCwsLCwsLCwsLCwsLCwsLCwsLCwsLCwsLC0sLCwsLP/AABEIALgBEgMBIgACEQEDEQH/xAAcAAABBQEBAQAAAAAAAAAAAAADAAECBAUGBwj/xAA8EAACAQIEAwYDBgUDBQEAAAABAgADEQQSITEFQVEGImFxgZETobEUMkLB0fAjUmJyglOi4RUzY7LxB//EABkBAAIDAQAAAAAAAAAAAAAAAAABAgMEBf/EACIRAQEAAgIDAAIDAQAAAAAAAAABAhEDIRIxQQQiEzJxUf/aAAwDAQACEQMRAD8A4MCEVYgJNROgwEBJgRASYECMFhFWOBCKsYMqwqpHVYZFiCKpCKkmqwqrAg1SECQgWTVYAMJCKkIFkwsAGEkgklUYKLnQTLx3HqdKwbNmOyC4f1FtPIyGWcx9rMOPLL01AkJ8IAXbQHY8j6nT5zI4fxtql8oyjwQHTqWCtb/iVeIcTtfLY8szEFrDlpYLM+XNlfUacfxp9rWxOJWmLsUC73LqNOtjMVu11EMQQ1uun0NpgYjB1qpJC21vuXb31sfW8WC4b8NS1cVhc8qRzm3/AJXFlHkLxfy5JXgwdtg+JUqoBR112l4JPNqlVla9Jay+bZtv8Zs8I7T1EIWsjW22sfE+MsnLL7U58Fnp2OSLJJYastRQyG4P7sYXLLFCvkiySxliywCvkiyQ+WNliMDJFkh8sWWGzV8kWSWMsbLFsAZIskPliyw2avkjSzljRbDhQIRRIgSaiXoJASaiJRJqIyOohVWMohVEAkiw6LIKIdREDqsKqxlEmogRwIQCMBJgQM4EltqYlEBxGplpnx0/X5SOV1Nnjju6UsSGe7EgKPuD6N7azNxGCohs77m1r8+nyH1PhMvF8Ve/3mUDTfvHqdOszKmPqO1ySbdST8jMV3buulJJNR11KojL94nXkBbwIW5Nh1h0w1Lc1lzG+h+8R5WGk5TA16nLY7i3zI/SXAzE/itfUZRbx8fnInNtbG48IO4ALfiNj6Ahrzl+JY/Pv6C7H/iamIV3W65ul+XkToJQ/wCkVG2ENn42smlSub2ufKa2Gwp0Fwo/mBy68wflLeG4OQbty5bzUXCgDyh5H/HQOEcUbCNkrC6ncjXTqPedrSrKygqQQdQZwuMW/de1vwt0Pj4S92axxp1fgObBtad+R5p+Yl3Hn8rJzcf2OvtFaOskRLWYO0VpO0VoGhaK0naK0Rh2itJ2itAIWiyydorRGhaKTigHn4EIokBCLNCoRRCqINYZRGElEKokFEMgiCaCGUSCCGUQCQEmoiAk1EAcCTAjASYEQPOW43xhahCIWuty1gQL7WBvrOmxJsjf2n6TkuD4MO/V76H+ttF05gC7eko5stTTRwYy3YHBuzNTFtZdr6nWw8L9Z3/DuwFBFAa5bmw09PKbvZ3BLRpBV2Gl+Z6k+vObVMTDnla6OHUc0nYyjzufP9BDJ2VpjkB5Dl7zpkElUEjtPycq/ZqiACFF/H9+MrvwQAbDnynSul9P3pA1ad7ev5RJTJxmMwaryA9LTCxqZR6/v6zt+JUR/T7dZyHFcORe4NvKKe0+rFCthg9LxGx/fKc9xAEAGxDJzH9J0IPhp8uk6ChXC90n1gsbhMyOQNU7wG9wAbj2uPUdJoxrHyTt0fZ3iP2igjn71rOOjjQ+h39ZqWnB9j8atGv8JiMlUZkN9L8vI8vOd/aasctxgzx8ahaNaTtFaNFC0VpO0VoghaK0naNaI0bRrSdorQNG0aTtHiN53CLICEWalAqwqiDUQyiAEUQyiDQQyCAEQQyiDQQyiASAkwIwEmIgcCTEYCTAiBqlPMpHUEe85/s0vwcWRWBXIGYb2KgkAgnf/mdIBK+PwNSopajTFRwCoF7Hvb638JTyyeO1/Bb5an11PCcUKtPONASbDwEfE8cSnsKjakAhdCQbEAmwOsxOB4KrTQFgKdwAU72YBe6L2bLy5DaVaFSvVCUcN3QqgPVKmyEaWU8203mC+3Uk6bmI7RugutCuf7gtv/aQwPag1GCuuRmNgpDAnra419Jz+O7L4kPpVDLcm7hmZgQLAggrpryub7yOO4fWo0nKG5Dp8Jb5u8ai5SA/3bX1FyNNpLxglegMTofWcxxXtGVqmlTQu/QdB16S1QOMFEEVKR0/HSJbbnldR7CebGo9THMK7A3uCB3FuGAy371hIybOzTsTxZ2P8RsFTJ5NXXN7C9pm8SxBIuGo1Bz+E6tzG4Gs1anAKpw+WhVSixBuKQIFiLAl/vsw6k28JynF+F16NL+LV+MRrqLlbdHbUjwMl4wt3bPxDa3Gxv5iXaGNApVVY27gsdzqeXrMWliHYkqoIKgm5P3tRcaHpf1l3iVF0o06jIoL92wYn7pF76aEXEnIqzu4zKVNTiUzbBlJI2Ot9Ok9atPKuHYbPUBXMNQSQpYLrpe09UpaqOeg1l+DHy/CtHtJWitJqkLRWk7RrRGjaK0laK0QQtFaTtGtA0bRSVoog86EKsEIZJrUCIIdBBJDoIAVBDIINBDoIBNRCqJBRCqIjSAkxGEkIgcSYjCSEQSWaXCKQLXJtaZ4mnwZhdgf5SR+f5Snm/pWj8bX8s2tk5m6iWaWEO6HKfK9/eBpABk8Vt7/ALM2sPac/wCun6jLqYOod2FvC/0jVcEAtiFN9zbX06aH5y5jMaqXLEAdSbQfxhUXMDodozgbm1NrbgEzyWqQa7FluWa29iNRsfQe09gal/DJ01E8m4pTX7U1ja2tjsTeSxTmq7fBU2CgXa1t5Q47hyRfNYf23/OanZ7iSVaQCnYAEHcGNxxRkN+mkhdiTt5vWooHGS9iRcHQjQdNOXTc+MtcVx2SjTB17+YXABsN7e8r1W/iEedj5GxH0PoIDtBcsEW3dCWHmpJ+Zl0UZTvTquyOC+HTLaWZmsBvocve9p0Fpm9n6n8BFysCFAJykBiBYkHY6zTmqenOz/tTWijxQRNaNaSitEEbRWko1oGjaK0lGiM0Ue0UA84EMkEIZBNSgVBLCCBQSwggQqCHQQSCHQQMRRCKJFRCKIgcCSEQkhEDiSEiJIQNNZYwNQrVpkfzWPkQR9bSuJNDY6cpDKbmksL45S/8bmPOVxbkL2lLjPaH4CWUFnY2VRuzHYCQ+1l3Gby8/wB6SzQwCtVDOBcXy+Bta/tf3nNsuOWq7OGWOU3FPg3DHqMK2MYM260hqiHx/mM3sdw5awF8wI1GVmXXlfKdZl4zC16TFqHw2WxOVyV1vyYA+O4g6XFMSN8OSfCohHztA/2vpQ7SY3FUVK01ZhbdRc+082fD1mqZnzg7z1vFcVqhSWw9W9thlPzvOI4vxSqGJbD1F/xv9JZjaLhfqXAqDU7FDZvr4GbXE+K56JJ0ZbgjxtOQ4TxWo9dVCVLk2+6R9Zv9oMOKSOWsC1Kx/vuLa+p95HKd9pTJyK1CWDHbMbfnL1VS2LFgDrTsvUgDSUcQuVaI8C3oSbfKdR2MwLGpVr1VsCctLNuQN3HQbAeRluM2y55+M22ez2AqYej8Oq4chmIIFhlJuBNS0e0U0OfezWijxRA0UeKBmjR4ogaNJRoGaKPHiDzdYdIJRDJNagZJYQQKCWEEAKkOogkhlgBFhFkFhRImcRxFHgDiSEjJCIHEmJASYiNPymxQr3W/Ma+0xxHWsaeo25j85m5+Pf7Rr/G5dfrXUYetcdbiIpbaZ2AxIJBFtZqBha8yNu1LEOfGcpxymxGmk7HEVBblOT4xihqPDa2se1mNYWBK0CW3br9ZmdoeItiHAvYDeLiuKsTymQ1bN59ZZjj9V55fE8diAWZ7d1BYA/yqPCd52R479toZ8gRlOVgDddtCvh4eE844hcUWA3ayjzJE7LsXR+zU0Dfj0PnyPv8AWaeLHcumH8jL07KNHijUlFFFEDRR4oGaNHiiBoo8UDNFHjQDzpRDpArDpNTONTEsoIBJYSBjJCrBrCrACLCiDWEEQSEcRhHiM4kpGSEQOJISMkIGmISkmY28D6AC8EJYxSmlhqrsCCVyrfTQ7mK99HFekChzL7TR/wCtoB3mCnoTb97znezWN+LRAO63U+am1/XT3lziPDhUGsw2Teq6kQ4t2mQd1WUk8xOdxfFUI1fMRv5wGN4WqHaZOKpgdJZMMRcsoDi8R8RvORUAC0E9UCE4Zg3xT2UEKPvN+XnJzHd1FOWUxnlku8Kwf2iqL/cQ+7c/badDxmpkUZeVrSxQophkCra9raTFx9Y1Ht01M38XHrqOdnyed3XdcPxHxaSP/MoJ8+fzvLMwezWLUUghOoY29f2ZuiZuTHxysWY3cSiiilZlGjxoGUUUUQNFHjQMooo0RvPFhkgVh0mtnWEh0ldIdDEY6QywCGGUwAywggVMKpiCYkhIiSEAeOJOhQZzZAWPQfn0m5guz9tax/xX82/T3kblIlJti0KLObKCT4fn0mtheDf6jW8F/Mn9JtUqYUWUBR0FgI1RbyHltLxV6dKnS/7aLfrufO52mH23Zmwjdbm/sZ0IWwnA9vO21LDVBhvhmoe6apDW+GDyUfia2ttOUeE72bn+y+KyYipTP4wtRfO2Vh/tE7eliARacCeGuK6YmgVemEzFdVfIdbhTo1hyBJ8J2dGzqHU3uLzPz4+Of+t/DlMsOvjN4+QBtfwnDY2qWJ5Ts+OU3a9luB6AeZOwmJwDB4apiFp4ioGZrlUS5RiNcrVNjfot9t+Ulx4XKdFy5zH2pcB7NVMYQxulEbvzfwT9Z2OIWnhUFOkAoA5TaxmLSmndsABYAaADkB0nC8UxxdjbnOh+PxOXz8typsTjdesbh1EtdjzlehQvvN/C4a4A5Wu3lyHr9B4zVlrGKYnwTCd8sdjqPTY29/lOnouNi3uL/OUsJg7C53OvlL9PDk6TJyWZVdhuCjKdmHziZSN5Olh5bamLW5TNljPi2VQihqlDp7QJEgkaKPGiBRo8UDNFHjRB54IZIEQqzUoHSGUwCmFUwCwphVMrqYVTEawphVMrqYVTADAzY4fwcuA1Q5E/3EflG4RhQoFRxcnVQeQ5HzmwlQnUyFtORawyogyoLD6+JO5hC0qrCKZHxT2MFk7QQeS+LDQ2E2lxPnvt5h2GNxGe9zVY+h1X5ET6Era7TzD/APWOEfcxCje1N/MaqfqPaX8Ml3L9Rt1ZWZw7tnVxaUqVdUvT0NXXvWUgd0DTXKb+Gwlv7Y9CqtMWK1LGn07xtYeRmf2LwINUgjQgj13H1M7GtwZGYBhkI0QoxBOb7xH8vp4yfLw43GYX4jxc9xzuc+uG7R456rlXayqe6nIdLjmbc/GYGYqwKE5lIII5FdQR5T0TE9l8PSuWJPgTv+sz6vDQ4AVbZ2ygWtZOZ9gxmrG4a1PTPvLe77Qx3Ey46ZgrW6Z1D29M0o4Jbtcx+J/96pbYEKP8VC/lNDheD0uZOSY4oW7qVGhc3toNfXkJ0/DcDZQz+dup6/p5QPC8Dne5+4h1/qfp5D9Zu5MxtymXl5N9L+PD7UMPSLa8pfWlbaJLCEVpmtXSIBdY7j984iYzvIpA1G6QLt1EIxles9v3rFoGJilGpiQdo2Fxneytz+7+kjcae1+NFFIpFFHjQJ54IRYMQizQpFWFUwIMmDADqYVTAKYRTAx1Ms4VM7qvU/Ln8rympm9wKhZGqHc91fL8R/L0MA0mbWXsONBMwvNGi0LBFhOkmkGm8PaRSStGKxrRBoAN9Jj9qMD9owdddNKZI/uGq/O022N5m8ZOWhUI3yNYdTY5R72ksfcRriOyWCKCnVYWWoo16HkfIzrHpak3INt+nlGp0MtJUIByKqj/ABAAt7SGIBClRuwP/wBPhL8svK7VTHU0y3wS1HJsSF5k3zGNjMOSwo0rByoLH+VWJF/PukDzm1hqKqAB0lXhoualTnUbTwpp3UA87Fv8zF5CYOLo8PLVnuCT8R9AL2sdSfedJh8GRYLudB4dW9P0l/h9ZsPXqsoUhwMzHQLbx6c/aWsAnM72HhZeWnK+/wAuUnny2jHjglKgKahRsB7+J8YemLQNV9ZJTM64e8YvaDDwL1L+UiYwqX15Qb1bwFStyEG9XKIaA1WryEoNicxIGw3PWVOKY74a2/E0jhe6njuY/HrZb70jW7reB1t4+HymLjuJd5supp2LWO1+V+toftHxP4FFn/F91PMzF4Ph7Yds2rVQS3XWTk6J2/AeKfaEN7Z0IDAeIureo+YM05512Rxhp41FO1VDTb+5RmU/7WHrPRpnzmqtxu4UaPFIG88khFFL1CYkwY8UDTUwimKKAFoqWYAbk2E60AJSUDr9BFFHCqstS5HnNSg8UUnkWK7Thrx4pWmV4jFFAwmtA1nAEUUlEWbicT8z7y1wbFWNTu6NlsRvZbi3lreKKSyxlxRl/ZOsg1OnPTlc7AeEznOUBKegAAv0A008Y8UUSBqYYZTvqRf+rwPhDhso8TvFFH7CKmTzRRRU4hUqXld6seKIIhoB6tySdhFFAOap1/j4ondaf1mtUqbWiilmc70hh624ntbivi4inSGy6nzm5w5LqegFhFFD4f1ztav8LFU3/wBOrTY+QbX5Ez1+0aKZ+VZgUUUUqT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QEBQUEBQPFBQUFBQUFBQUFBQUFBQUFBQWFhQVFBUYHCggGBolHBQUITEhJSkrLi4uFx8zODMsNygtLisBCgoKDg0OGhAQGiwkHx0sLCwsLCwsLCwsLCwsLCwsLCwsLCwsLCwsLCwsLCwsLCwsLCwsLCwsLCwsLC0sLCwsLP/AABEIALgBEgMBIgACEQEDEQH/xAAcAAABBQEBAQAAAAAAAAAAAAADAAECBAUGBwj/xAA8EAACAQIEAwYDBgUDBQEAAAABAgADEQQSITEFQVEGImFxgZETobEUMkLB0fAjUmJyglOi4RUzY7LxB//EABkBAAIDAQAAAAAAAAAAAAAAAAABAgMEBf/EACIRAQEAAgIDAAIDAQAAAAAAAAABAhEDIRIxQQQiEzJxUf/aAAwDAQACEQMRAD8A4MCEVYgJNROgwEBJgRASYECMFhFWOBCKsYMqwqpHVYZFiCKpCKkmqwqrAg1SECQgWTVYAMJCKkIFkwsAGEkgklUYKLnQTLx3HqdKwbNmOyC4f1FtPIyGWcx9rMOPLL01AkJ8IAXbQHY8j6nT5zI4fxtql8oyjwQHTqWCtb/iVeIcTtfLY8szEFrDlpYLM+XNlfUacfxp9rWxOJWmLsUC73LqNOtjMVu11EMQQ1uun0NpgYjB1qpJC21vuXb31sfW8WC4b8NS1cVhc8qRzm3/AJXFlHkLxfy5JXgwdtg+JUqoBR112l4JPNqlVla9Jay+bZtv8Zs8I7T1EIWsjW22sfE+MsnLL7U58Fnp2OSLJJYastRQyG4P7sYXLLFCvkiySxliywCvkiyQ+WNliMDJFkh8sWWGzV8kWSWMsbLFsAZIskPliyw2avkjSzljRbDhQIRRIgSaiXoJASaiJRJqIyOohVWMohVEAkiw6LIKIdREDqsKqxlEmogRwIQCMBJgQM4EltqYlEBxGplpnx0/X5SOV1Nnjju6UsSGe7EgKPuD6N7azNxGCohs77m1r8+nyH1PhMvF8Ve/3mUDTfvHqdOszKmPqO1ySbdST8jMV3buulJJNR11KojL94nXkBbwIW5Nh1h0w1Lc1lzG+h+8R5WGk5TA16nLY7i3zI/SXAzE/itfUZRbx8fnInNtbG48IO4ALfiNj6Ahrzl+JY/Pv6C7H/iamIV3W65ul+XkToJQ/wCkVG2ENn42smlSub2ufKa2Gwp0Fwo/mBy68wflLeG4OQbty5bzUXCgDyh5H/HQOEcUbCNkrC6ncjXTqPedrSrKygqQQdQZwuMW/de1vwt0Pj4S92axxp1fgObBtad+R5p+Yl3Hn8rJzcf2OvtFaOskRLWYO0VpO0VoGhaK0naK0Rh2itJ2itAIWiyydorRGhaKTigHn4EIokBCLNCoRRCqINYZRGElEKokFEMgiCaCGUSCCGUQCQEmoiAk1EAcCTAjASYEQPOW43xhahCIWuty1gQL7WBvrOmxJsjf2n6TkuD4MO/V76H+ttF05gC7eko5stTTRwYy3YHBuzNTFtZdr6nWw8L9Z3/DuwFBFAa5bmw09PKbvZ3BLRpBV2Gl+Z6k+vObVMTDnla6OHUc0nYyjzufP9BDJ2VpjkB5Dl7zpkElUEjtPycq/ZqiACFF/H9+MrvwQAbDnynSul9P3pA1ad7ev5RJTJxmMwaryA9LTCxqZR6/v6zt+JUR/T7dZyHFcORe4NvKKe0+rFCthg9LxGx/fKc9xAEAGxDJzH9J0IPhp8uk6ChXC90n1gsbhMyOQNU7wG9wAbj2uPUdJoxrHyTt0fZ3iP2igjn71rOOjjQ+h39ZqWnB9j8atGv8JiMlUZkN9L8vI8vOd/aasctxgzx8ahaNaTtFaNFC0VpO0VoghaK0naNaI0bRrSdorQNG0aTtHiN53CLICEWalAqwqiDUQyiAEUQyiDQQyCAEQQyiDQQyiASAkwIwEmIgcCTEYCTAiBqlPMpHUEe85/s0vwcWRWBXIGYb2KgkAgnf/mdIBK+PwNSopajTFRwCoF7Hvb638JTyyeO1/Bb5an11PCcUKtPONASbDwEfE8cSnsKjakAhdCQbEAmwOsxOB4KrTQFgKdwAU72YBe6L2bLy5DaVaFSvVCUcN3QqgPVKmyEaWU8203mC+3Uk6bmI7RugutCuf7gtv/aQwPag1GCuuRmNgpDAnra419Jz+O7L4kPpVDLcm7hmZgQLAggrpryub7yOO4fWo0nKG5Dp8Jb5u8ai5SA/3bX1FyNNpLxglegMTofWcxxXtGVqmlTQu/QdB16S1QOMFEEVKR0/HSJbbnldR7CebGo9THMK7A3uCB3FuGAy371hIybOzTsTxZ2P8RsFTJ5NXXN7C9pm8SxBIuGo1Bz+E6tzG4Gs1anAKpw+WhVSixBuKQIFiLAl/vsw6k28JynF+F16NL+LV+MRrqLlbdHbUjwMl4wt3bPxDa3Gxv5iXaGNApVVY27gsdzqeXrMWliHYkqoIKgm5P3tRcaHpf1l3iVF0o06jIoL92wYn7pF76aEXEnIqzu4zKVNTiUzbBlJI2Ot9Ok9atPKuHYbPUBXMNQSQpYLrpe09UpaqOeg1l+DHy/CtHtJWitJqkLRWk7RrRGjaK0laK0QQtFaTtGtA0bRSVoog86EKsEIZJrUCIIdBBJDoIAVBDIINBDoIBNRCqJBRCqIjSAkxGEkIgcSYjCSEQSWaXCKQLXJtaZ4mnwZhdgf5SR+f5Snm/pWj8bX8s2tk5m6iWaWEO6HKfK9/eBpABk8Vt7/ALM2sPac/wCun6jLqYOod2FvC/0jVcEAtiFN9zbX06aH5y5jMaqXLEAdSbQfxhUXMDodozgbm1NrbgEzyWqQa7FluWa29iNRsfQe09gal/DJ01E8m4pTX7U1ja2tjsTeSxTmq7fBU2CgXa1t5Q47hyRfNYf23/OanZ7iSVaQCnYAEHcGNxxRkN+mkhdiTt5vWooHGS9iRcHQjQdNOXTc+MtcVx2SjTB17+YXABsN7e8r1W/iEedj5GxH0PoIDtBcsEW3dCWHmpJ+Zl0UZTvTquyOC+HTLaWZmsBvocve9p0Fpm9n6n8BFysCFAJykBiBYkHY6zTmqenOz/tTWijxQRNaNaSitEEbRWko1oGjaK0lGiM0Ue0UA84EMkEIZBNSgVBLCCBQSwggQqCHQQSCHQQMRRCKJFRCKIgcCSEQkhEDiSEiJIQNNZYwNQrVpkfzWPkQR9bSuJNDY6cpDKbmksL45S/8bmPOVxbkL2lLjPaH4CWUFnY2VRuzHYCQ+1l3Gby8/wB6SzQwCtVDOBcXy+Bta/tf3nNsuOWq7OGWOU3FPg3DHqMK2MYM260hqiHx/mM3sdw5awF8wI1GVmXXlfKdZl4zC16TFqHw2WxOVyV1vyYA+O4g6XFMSN8OSfCohHztA/2vpQ7SY3FUVK01ZhbdRc+082fD1mqZnzg7z1vFcVqhSWw9W9thlPzvOI4vxSqGJbD1F/xv9JZjaLhfqXAqDU7FDZvr4GbXE+K56JJ0ZbgjxtOQ4TxWo9dVCVLk2+6R9Zv9oMOKSOWsC1Kx/vuLa+p95HKd9pTJyK1CWDHbMbfnL1VS2LFgDrTsvUgDSUcQuVaI8C3oSbfKdR2MwLGpVr1VsCctLNuQN3HQbAeRluM2y55+M22ez2AqYej8Oq4chmIIFhlJuBNS0e0U0OfezWijxRA0UeKBmjR4ogaNJRoGaKPHiDzdYdIJRDJNagZJYQQKCWEEAKkOogkhlgBFhFkFhRImcRxFHgDiSEjJCIHEmJASYiNPymxQr3W/Ma+0xxHWsaeo25j85m5+Pf7Rr/G5dfrXUYetcdbiIpbaZ2AxIJBFtZqBha8yNu1LEOfGcpxymxGmk7HEVBblOT4xihqPDa2se1mNYWBK0CW3br9ZmdoeItiHAvYDeLiuKsTymQ1bN59ZZjj9V55fE8diAWZ7d1BYA/yqPCd52R479toZ8gRlOVgDddtCvh4eE844hcUWA3ayjzJE7LsXR+zU0Dfj0PnyPv8AWaeLHcumH8jL07KNHijUlFFFEDRR4oGaNHiiBoo8UDNFHjQDzpRDpArDpNTONTEsoIBJYSBjJCrBrCrACLCiDWEEQSEcRhHiM4kpGSEQOJISMkIGmISkmY28D6AC8EJYxSmlhqrsCCVyrfTQ7mK99HFekChzL7TR/wCtoB3mCnoTb97znezWN+LRAO63U+am1/XT3lziPDhUGsw2Teq6kQ4t2mQd1WUk8xOdxfFUI1fMRv5wGN4WqHaZOKpgdJZMMRcsoDi8R8RvORUAC0E9UCE4Zg3xT2UEKPvN+XnJzHd1FOWUxnlku8Kwf2iqL/cQ+7c/badDxmpkUZeVrSxQophkCra9raTFx9Y1Ht01M38XHrqOdnyed3XdcPxHxaSP/MoJ8+fzvLMwezWLUUghOoY29f2ZuiZuTHxysWY3cSiiilZlGjxoGUUUUQNFHjQMooo0RvPFhkgVh0mtnWEh0ldIdDEY6QywCGGUwAywggVMKpiCYkhIiSEAeOJOhQZzZAWPQfn0m5guz9tax/xX82/T3kblIlJti0KLObKCT4fn0mtheDf6jW8F/Mn9JtUqYUWUBR0FgI1RbyHltLxV6dKnS/7aLfrufO52mH23Zmwjdbm/sZ0IWwnA9vO21LDVBhvhmoe6apDW+GDyUfia2ttOUeE72bn+y+KyYipTP4wtRfO2Vh/tE7eliARacCeGuK6YmgVemEzFdVfIdbhTo1hyBJ8J2dGzqHU3uLzPz4+Of+t/DlMsOvjN4+QBtfwnDY2qWJ5Ts+OU3a9luB6AeZOwmJwDB4apiFp4ioGZrlUS5RiNcrVNjfot9t+Ulx4XKdFy5zH2pcB7NVMYQxulEbvzfwT9Z2OIWnhUFOkAoA5TaxmLSmndsABYAaADkB0nC8UxxdjbnOh+PxOXz8typsTjdesbh1EtdjzlehQvvN/C4a4A5Wu3lyHr9B4zVlrGKYnwTCd8sdjqPTY29/lOnouNi3uL/OUsJg7C53OvlL9PDk6TJyWZVdhuCjKdmHziZSN5Olh5bamLW5TNljPi2VQihqlDp7QJEgkaKPGiBRo8UDNFHjRB54IZIEQqzUoHSGUwCmFUwCwphVMrqYVTEawphVMrqYVTADAzY4fwcuA1Q5E/3EflG4RhQoFRxcnVQeQ5HzmwlQnUyFtORawyogyoLD6+JO5hC0qrCKZHxT2MFk7QQeS+LDQ2E2lxPnvt5h2GNxGe9zVY+h1X5ET6Era7TzD/APWOEfcxCje1N/MaqfqPaX8Ml3L9Rt1ZWZw7tnVxaUqVdUvT0NXXvWUgd0DTXKb+Gwlv7Y9CqtMWK1LGn07xtYeRmf2LwINUgjQgj13H1M7GtwZGYBhkI0QoxBOb7xH8vp4yfLw43GYX4jxc9xzuc+uG7R456rlXayqe6nIdLjmbc/GYGYqwKE5lIII5FdQR5T0TE9l8PSuWJPgTv+sz6vDQ4AVbZ2ygWtZOZ9gxmrG4a1PTPvLe77Qx3Ey46ZgrW6Z1D29M0o4Jbtcx+J/96pbYEKP8VC/lNDheD0uZOSY4oW7qVGhc3toNfXkJ0/DcDZQz+dup6/p5QPC8Dne5+4h1/qfp5D9Zu5MxtymXl5N9L+PD7UMPSLa8pfWlbaJLCEVpmtXSIBdY7j984iYzvIpA1G6QLt1EIxles9v3rFoGJilGpiQdo2Fxneytz+7+kjcae1+NFFIpFFHjQJ54IRYMQizQpFWFUwIMmDADqYVTAKYRTAx1Ms4VM7qvU/Ln8rympm9wKhZGqHc91fL8R/L0MA0mbWXsONBMwvNGi0LBFhOkmkGm8PaRSStGKxrRBoAN9Jj9qMD9owdddNKZI/uGq/O022N5m8ZOWhUI3yNYdTY5R72ksfcRriOyWCKCnVYWWoo16HkfIzrHpak3INt+nlGp0MtJUIByKqj/ABAAt7SGIBClRuwP/wBPhL8svK7VTHU0y3wS1HJsSF5k3zGNjMOSwo0rByoLH+VWJF/PukDzm1hqKqAB0lXhoualTnUbTwpp3UA87Fv8zF5CYOLo8PLVnuCT8R9AL2sdSfedJh8GRYLudB4dW9P0l/h9ZsPXqsoUhwMzHQLbx6c/aWsAnM72HhZeWnK+/wAuUnny2jHjglKgKahRsB7+J8YemLQNV9ZJTM64e8YvaDDwL1L+UiYwqX15Qb1bwFStyEG9XKIaA1WryEoNicxIGw3PWVOKY74a2/E0jhe6njuY/HrZb70jW7reB1t4+HymLjuJd5supp2LWO1+V+toftHxP4FFn/F91PMzF4Ph7Yds2rVQS3XWTk6J2/AeKfaEN7Z0IDAeIureo+YM05512Rxhp41FO1VDTb+5RmU/7WHrPRpnzmqtxu4UaPFIG88khFFL1CYkwY8UDTUwimKKAFoqWYAbk2E60AJSUDr9BFFHCqstS5HnNSg8UUnkWK7Thrx4pWmV4jFFAwmtA1nAEUUlEWbicT8z7y1wbFWNTu6NlsRvZbi3lreKKSyxlxRl/ZOsg1OnPTlc7AeEznOUBKegAAv0A008Y8UUSBqYYZTvqRf+rwPhDhso8TvFFH7CKmTzRRRU4hUqXld6seKIIhoB6tySdhFFAOap1/j4ondaf1mtUqbWiilmc70hh624ntbivi4inSGy6nzm5w5LqegFhFFD4f1ztav8LFU3/wBOrTY+QbX5Ez1+0aKZ+VZgUUUUqT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images.thesource.com.s3.amazonaws.com/wp-content/uploads/2014/01/bill-gates-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00400"/>
            <a:ext cx="3969026"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0" y="3115270"/>
            <a:ext cx="128913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714066" y="4072235"/>
            <a:ext cx="2970685" cy="584775"/>
          </a:xfrm>
          <a:prstGeom prst="rect">
            <a:avLst/>
          </a:prstGeom>
          <a:noFill/>
        </p:spPr>
        <p:txBody>
          <a:bodyPr wrap="non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$300 billion</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5295591" y="5867400"/>
            <a:ext cx="2521844" cy="584775"/>
          </a:xfrm>
          <a:prstGeom prst="rect">
            <a:avLst/>
          </a:prstGeom>
        </p:spPr>
        <p:txBody>
          <a:bodyPr wrap="none">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67 Billion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86106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People and the government began to question the methods of big business.</a:t>
            </a:r>
            <a:endParaRPr lang="en-US" dirty="0"/>
          </a:p>
        </p:txBody>
      </p:sp>
      <p:sp>
        <p:nvSpPr>
          <p:cNvPr id="3" name="Content Placeholder 2"/>
          <p:cNvSpPr>
            <a:spLocks noGrp="1"/>
          </p:cNvSpPr>
          <p:nvPr>
            <p:ph sz="quarter" idx="1"/>
          </p:nvPr>
        </p:nvSpPr>
        <p:spPr>
          <a:xfrm>
            <a:off x="0" y="1066800"/>
            <a:ext cx="5791200" cy="5638800"/>
          </a:xfrm>
        </p:spPr>
        <p:txBody>
          <a:bodyPr>
            <a:noAutofit/>
          </a:bodyPr>
          <a:lstStyle/>
          <a:p>
            <a:pPr>
              <a:spcBef>
                <a:spcPct val="30000"/>
              </a:spcBef>
            </a:pPr>
            <a:r>
              <a:rPr lang="en-US" altLang="en-US" sz="2000" dirty="0">
                <a:solidFill>
                  <a:srgbClr val="003300"/>
                </a:solidFill>
              </a:rPr>
              <a:t>People and the government began to view big business as a problem in the late 1800s.</a:t>
            </a:r>
          </a:p>
          <a:p>
            <a:pPr marL="685800" lvl="1" indent="-228600">
              <a:spcBef>
                <a:spcPct val="0"/>
              </a:spcBef>
            </a:pPr>
            <a:r>
              <a:rPr lang="en-US" altLang="en-US" sz="2000" dirty="0">
                <a:solidFill>
                  <a:srgbClr val="003300"/>
                </a:solidFill>
              </a:rPr>
              <a:t>Concerned about child labor, low wages, and poor working conditions</a:t>
            </a:r>
          </a:p>
          <a:p>
            <a:pPr>
              <a:spcBef>
                <a:spcPct val="30000"/>
              </a:spcBef>
            </a:pPr>
            <a:r>
              <a:rPr lang="en-US" altLang="en-US" sz="2000" dirty="0">
                <a:solidFill>
                  <a:srgbClr val="003300"/>
                </a:solidFill>
              </a:rPr>
              <a:t>Many business leaders believed in </a:t>
            </a:r>
            <a:r>
              <a:rPr lang="en-US" altLang="en-US" sz="2000" b="1" dirty="0" smtClean="0">
                <a:solidFill>
                  <a:srgbClr val="003300"/>
                </a:solidFill>
              </a:rPr>
              <a:t>Social </a:t>
            </a:r>
            <a:r>
              <a:rPr lang="en-US" altLang="en-US" sz="2000" b="1" dirty="0">
                <a:solidFill>
                  <a:srgbClr val="003300"/>
                </a:solidFill>
              </a:rPr>
              <a:t>Darwinism</a:t>
            </a:r>
            <a:r>
              <a:rPr lang="en-US" altLang="en-US" sz="2000" dirty="0">
                <a:solidFill>
                  <a:srgbClr val="003300"/>
                </a:solidFill>
              </a:rPr>
              <a:t>.</a:t>
            </a:r>
          </a:p>
          <a:p>
            <a:pPr marL="685800" lvl="1" indent="-228600">
              <a:spcBef>
                <a:spcPct val="0"/>
              </a:spcBef>
            </a:pPr>
            <a:r>
              <a:rPr lang="en-US" altLang="en-US" sz="2000" dirty="0">
                <a:solidFill>
                  <a:srgbClr val="003300"/>
                </a:solidFill>
              </a:rPr>
              <a:t>Darwin’s “survival of fittest” applied to which human beings would succeed in business and in life in general. </a:t>
            </a:r>
            <a:endParaRPr lang="en-US" altLang="en-US" sz="2000" dirty="0" smtClean="0">
              <a:solidFill>
                <a:srgbClr val="003300"/>
              </a:solidFill>
            </a:endParaRPr>
          </a:p>
          <a:p>
            <a:pPr marL="685800" lvl="1" indent="-228600">
              <a:spcBef>
                <a:spcPct val="0"/>
              </a:spcBef>
            </a:pPr>
            <a:r>
              <a:rPr lang="en-US" altLang="en-US" sz="2000" dirty="0" smtClean="0">
                <a:solidFill>
                  <a:srgbClr val="003300"/>
                </a:solidFill>
              </a:rPr>
              <a:t>The rich get richer, while the poor get poorer</a:t>
            </a:r>
          </a:p>
          <a:p>
            <a:pPr marL="685800" lvl="1" indent="-228600">
              <a:spcBef>
                <a:spcPct val="0"/>
              </a:spcBef>
            </a:pPr>
            <a:r>
              <a:rPr lang="en-US" altLang="en-US" sz="2000" dirty="0" smtClean="0">
                <a:solidFill>
                  <a:srgbClr val="003300"/>
                </a:solidFill>
              </a:rPr>
              <a:t>Fight for wealth and power – the rich survive and thrive, while the poor are neglected and deprived. </a:t>
            </a:r>
            <a:endParaRPr lang="en-US" altLang="en-US" sz="2000" dirty="0">
              <a:solidFill>
                <a:srgbClr val="003300"/>
              </a:solidFill>
            </a:endParaRPr>
          </a:p>
          <a:p>
            <a:pPr>
              <a:spcBef>
                <a:spcPct val="30000"/>
              </a:spcBef>
            </a:pPr>
            <a:r>
              <a:rPr lang="en-US" altLang="en-US" sz="2000" dirty="0">
                <a:solidFill>
                  <a:srgbClr val="003300"/>
                </a:solidFill>
              </a:rPr>
              <a:t>Other business leaders believed that the rich should help the poor.</a:t>
            </a:r>
          </a:p>
          <a:p>
            <a:pPr marL="685800" lvl="1" indent="-228600">
              <a:spcBef>
                <a:spcPct val="0"/>
              </a:spcBef>
            </a:pPr>
            <a:r>
              <a:rPr lang="en-US" sz="2000" dirty="0" smtClean="0">
                <a:solidFill>
                  <a:srgbClr val="003300"/>
                </a:solidFill>
              </a:rPr>
              <a:t>Carnegie gave $350 million to charity.  Virtually, all he owned.</a:t>
            </a:r>
            <a:endParaRPr lang="en-US" sz="2000" dirty="0"/>
          </a:p>
        </p:txBody>
      </p:sp>
      <p:pic>
        <p:nvPicPr>
          <p:cNvPr id="13314" name="Picture 2" descr="http://fortuneaskannie.files.wordpress.com/2011/06/andrew_carnegie_philanthropy_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238500" cy="439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05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Antitrust Movement</a:t>
            </a:r>
            <a:endParaRPr lang="en-US" dirty="0"/>
          </a:p>
        </p:txBody>
      </p:sp>
      <p:sp>
        <p:nvSpPr>
          <p:cNvPr id="3" name="Content Placeholder 2"/>
          <p:cNvSpPr>
            <a:spLocks noGrp="1"/>
          </p:cNvSpPr>
          <p:nvPr>
            <p:ph sz="quarter" idx="1"/>
          </p:nvPr>
        </p:nvSpPr>
        <p:spPr>
          <a:xfrm>
            <a:off x="457200" y="1219200"/>
            <a:ext cx="5638800" cy="5181600"/>
          </a:xfrm>
        </p:spPr>
        <p:txBody>
          <a:bodyPr>
            <a:normAutofit fontScale="85000" lnSpcReduction="10000"/>
          </a:bodyPr>
          <a:lstStyle/>
          <a:p>
            <a:pPr marL="228600" indent="-228600">
              <a:lnSpc>
                <a:spcPct val="90000"/>
              </a:lnSpc>
              <a:spcBef>
                <a:spcPct val="50000"/>
              </a:spcBef>
            </a:pPr>
            <a:r>
              <a:rPr lang="en-US" altLang="en-US" sz="2400" dirty="0" smtClean="0">
                <a:solidFill>
                  <a:srgbClr val="003300"/>
                </a:solidFill>
              </a:rPr>
              <a:t>Critics said many businesses earned their fortunes through unfair business practices.</a:t>
            </a:r>
          </a:p>
          <a:p>
            <a:pPr marL="571500" lvl="1" indent="-228600">
              <a:lnSpc>
                <a:spcPct val="90000"/>
              </a:lnSpc>
              <a:spcBef>
                <a:spcPct val="50000"/>
              </a:spcBef>
            </a:pPr>
            <a:r>
              <a:rPr lang="en-US" altLang="en-US" sz="2400" dirty="0" smtClean="0">
                <a:solidFill>
                  <a:srgbClr val="003300"/>
                </a:solidFill>
              </a:rPr>
              <a:t>Used size and strength to drive smaller competitors out of business</a:t>
            </a:r>
          </a:p>
          <a:p>
            <a:pPr marL="571500" lvl="1" indent="-228600">
              <a:lnSpc>
                <a:spcPct val="90000"/>
              </a:lnSpc>
              <a:spcBef>
                <a:spcPct val="50000"/>
              </a:spcBef>
            </a:pPr>
            <a:r>
              <a:rPr lang="en-US" altLang="en-US" sz="2400" dirty="0" smtClean="0">
                <a:solidFill>
                  <a:srgbClr val="003300"/>
                </a:solidFill>
              </a:rPr>
              <a:t>Powerful trusts sold goods and services below market value until smaller competitors went out of business, then raised prices.</a:t>
            </a:r>
          </a:p>
          <a:p>
            <a:pPr marL="228600" indent="-228600">
              <a:lnSpc>
                <a:spcPct val="90000"/>
              </a:lnSpc>
              <a:spcBef>
                <a:spcPct val="50000"/>
              </a:spcBef>
            </a:pPr>
            <a:r>
              <a:rPr lang="en-US" altLang="en-US" sz="2400" dirty="0" smtClean="0">
                <a:solidFill>
                  <a:srgbClr val="003300"/>
                </a:solidFill>
              </a:rPr>
              <a:t>Some people were concerned when a trust gained a </a:t>
            </a:r>
            <a:r>
              <a:rPr lang="en-US" altLang="en-US" sz="2400" b="1" dirty="0" smtClean="0">
                <a:solidFill>
                  <a:srgbClr val="003300"/>
                </a:solidFill>
              </a:rPr>
              <a:t>monopoly</a:t>
            </a:r>
            <a:r>
              <a:rPr lang="en-US" altLang="en-US" sz="2400" dirty="0" smtClean="0">
                <a:solidFill>
                  <a:srgbClr val="003300"/>
                </a:solidFill>
              </a:rPr>
              <a:t>,</a:t>
            </a:r>
            <a:r>
              <a:rPr lang="en-US" altLang="en-US" sz="2400" b="1" dirty="0" smtClean="0">
                <a:solidFill>
                  <a:srgbClr val="003300"/>
                </a:solidFill>
              </a:rPr>
              <a:t> </a:t>
            </a:r>
            <a:r>
              <a:rPr lang="en-US" altLang="en-US" sz="2400" dirty="0" smtClean="0">
                <a:solidFill>
                  <a:srgbClr val="003300"/>
                </a:solidFill>
              </a:rPr>
              <a:t>or total ownership of a product or service.</a:t>
            </a:r>
          </a:p>
          <a:p>
            <a:pPr marL="228600" indent="-228600">
              <a:lnSpc>
                <a:spcPct val="90000"/>
              </a:lnSpc>
              <a:spcBef>
                <a:spcPct val="50000"/>
              </a:spcBef>
            </a:pPr>
            <a:r>
              <a:rPr lang="en-US" altLang="en-US" sz="2400" dirty="0" smtClean="0">
                <a:solidFill>
                  <a:srgbClr val="003300"/>
                </a:solidFill>
              </a:rPr>
              <a:t>The</a:t>
            </a:r>
            <a:r>
              <a:rPr lang="en-US" altLang="en-US" sz="2400" b="1" dirty="0" smtClean="0">
                <a:solidFill>
                  <a:srgbClr val="003300"/>
                </a:solidFill>
              </a:rPr>
              <a:t> Sherman Antitrust Act</a:t>
            </a:r>
            <a:r>
              <a:rPr lang="en-US" altLang="en-US" sz="2400" dirty="0" smtClean="0">
                <a:solidFill>
                  <a:srgbClr val="003300"/>
                </a:solidFill>
              </a:rPr>
              <a:t> passed in 1890 made it illegal to create monopolies or trusts that restrained trade.</a:t>
            </a:r>
          </a:p>
          <a:p>
            <a:pPr marL="571500" lvl="1" indent="-228600">
              <a:lnSpc>
                <a:spcPct val="90000"/>
              </a:lnSpc>
              <a:spcBef>
                <a:spcPct val="50000"/>
              </a:spcBef>
            </a:pPr>
            <a:r>
              <a:rPr lang="en-US" altLang="en-US" sz="2400" dirty="0" smtClean="0">
                <a:solidFill>
                  <a:srgbClr val="003300"/>
                </a:solidFill>
              </a:rPr>
              <a:t>The act did not clearly define a trust in legal terms, so it was hard to enforce.</a:t>
            </a:r>
          </a:p>
          <a:p>
            <a:pPr marL="571500" lvl="1" indent="-228600">
              <a:lnSpc>
                <a:spcPct val="90000"/>
              </a:lnSpc>
              <a:spcBef>
                <a:spcPct val="50000"/>
              </a:spcBef>
            </a:pPr>
            <a:r>
              <a:rPr lang="en-US" altLang="en-US" sz="2400" dirty="0" smtClean="0">
                <a:solidFill>
                  <a:srgbClr val="003300"/>
                </a:solidFill>
              </a:rPr>
              <a:t>Corporations and trusts continued to grow in size and power.</a:t>
            </a:r>
          </a:p>
          <a:p>
            <a:endParaRPr lang="en-US" dirty="0"/>
          </a:p>
        </p:txBody>
      </p:sp>
      <p:pic>
        <p:nvPicPr>
          <p:cNvPr id="3074" name="Picture 2" descr="http://platinumadvertisingllc.com/blog/wp-content/uploads/2013/11/Monopol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071914"/>
            <a:ext cx="221456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04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Bessemer Process</a:t>
            </a:r>
            <a:endParaRPr lang="en-US" dirty="0"/>
          </a:p>
        </p:txBody>
      </p:sp>
      <p:sp>
        <p:nvSpPr>
          <p:cNvPr id="3" name="Content Placeholder 2"/>
          <p:cNvSpPr>
            <a:spLocks noGrp="1"/>
          </p:cNvSpPr>
          <p:nvPr>
            <p:ph sz="quarter" idx="1"/>
          </p:nvPr>
        </p:nvSpPr>
        <p:spPr>
          <a:xfrm>
            <a:off x="457200" y="990600"/>
            <a:ext cx="8382000" cy="4525963"/>
          </a:xfrm>
        </p:spPr>
        <p:txBody>
          <a:bodyPr/>
          <a:lstStyle/>
          <a:p>
            <a:r>
              <a:rPr lang="en-US" dirty="0" smtClean="0"/>
              <a:t>A way to manufacture steel quickly and cheaply by blasting hot air through melted iron to quickly remove impurities.  </a:t>
            </a:r>
            <a:endParaRPr lang="en-US" dirty="0"/>
          </a:p>
        </p:txBody>
      </p:sp>
      <p:pic>
        <p:nvPicPr>
          <p:cNvPr id="4" name="Manufacture of Steel by Bessemer Proces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83327" y="2563090"/>
            <a:ext cx="5689592" cy="4267200"/>
          </a:xfrm>
          <a:prstGeom prst="rect">
            <a:avLst/>
          </a:prstGeom>
        </p:spPr>
      </p:pic>
    </p:spTree>
    <p:extLst>
      <p:ext uri="{BB962C8B-B14F-4D97-AF65-F5344CB8AC3E}">
        <p14:creationId xmlns:p14="http://schemas.microsoft.com/office/powerpoint/2010/main" val="3771433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America</a:t>
            </a:r>
            <a:endParaRPr lang="en-US" dirty="0"/>
          </a:p>
        </p:txBody>
      </p:sp>
      <p:sp>
        <p:nvSpPr>
          <p:cNvPr id="3" name="Content Placeholder 2"/>
          <p:cNvSpPr>
            <a:spLocks noGrp="1"/>
          </p:cNvSpPr>
          <p:nvPr>
            <p:ph sz="quarter" idx="1"/>
          </p:nvPr>
        </p:nvSpPr>
        <p:spPr/>
        <p:txBody>
          <a:bodyPr/>
          <a:lstStyle/>
          <a:p>
            <a:r>
              <a:rPr lang="en-US" dirty="0" smtClean="0"/>
              <a:t>Henry Ford vs. Captains of Industry – believes in competition – believed he could produce higher quality, quantity than anyone.</a:t>
            </a:r>
          </a:p>
          <a:p>
            <a:r>
              <a:rPr lang="en-US" dirty="0" smtClean="0"/>
              <a:t>Revolutionized the auto industry</a:t>
            </a:r>
            <a:endParaRPr lang="en-US" dirty="0"/>
          </a:p>
          <a:p>
            <a:r>
              <a:rPr lang="en-US" dirty="0" smtClean="0"/>
              <a:t>Supreme Court case – US v. Standard Oil – struck down Rockefeller’s monopoly.  Actually, made Rockefeller even richer over $600 billion</a:t>
            </a:r>
          </a:p>
          <a:p>
            <a:r>
              <a:rPr lang="en-US" dirty="0" smtClean="0"/>
              <a:t>Carnegie and Rockefeller turn to philanthropy – competition.</a:t>
            </a:r>
          </a:p>
          <a:p>
            <a:r>
              <a:rPr lang="en-US" dirty="0" smtClean="0"/>
              <a:t>Vanderbilt, Carnegie, Rockefeller, Morgan, &amp; Ford built </a:t>
            </a:r>
            <a:r>
              <a:rPr lang="en-US" smtClean="0"/>
              <a:t>modern America.</a:t>
            </a:r>
          </a:p>
        </p:txBody>
      </p:sp>
    </p:spTree>
    <p:extLst>
      <p:ext uri="{BB962C8B-B14F-4D97-AF65-F5344CB8AC3E}">
        <p14:creationId xmlns:p14="http://schemas.microsoft.com/office/powerpoint/2010/main" val="2499184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 monopoly fair or unfair?</a:t>
            </a:r>
            <a:endParaRPr lang="en-US" dirty="0"/>
          </a:p>
        </p:txBody>
      </p:sp>
      <p:sp>
        <p:nvSpPr>
          <p:cNvPr id="3" name="Content Placeholder 2"/>
          <p:cNvSpPr>
            <a:spLocks noGrp="1"/>
          </p:cNvSpPr>
          <p:nvPr>
            <p:ph sz="quarter" idx="1"/>
          </p:nvPr>
        </p:nvSpPr>
        <p:spPr>
          <a:xfrm>
            <a:off x="457200" y="1219200"/>
            <a:ext cx="8229600" cy="5105400"/>
          </a:xfrm>
        </p:spPr>
        <p:txBody>
          <a:bodyPr>
            <a:normAutofit fontScale="92500"/>
          </a:bodyPr>
          <a:lstStyle/>
          <a:p>
            <a:r>
              <a:rPr lang="en-US" dirty="0"/>
              <a:t> </a:t>
            </a:r>
            <a:r>
              <a:rPr lang="en-US" dirty="0" smtClean="0"/>
              <a:t>In </a:t>
            </a:r>
            <a:r>
              <a:rPr lang="en-US" dirty="0"/>
              <a:t>a free-market economic system, people work to make money and companies exist to make profit: individual companies want to make as much profit as possible. Certainly companies would love to be monopolies if this meant that they could make greater profits, as it most certainly would</a:t>
            </a:r>
            <a:r>
              <a:rPr lang="en-US" dirty="0" smtClean="0"/>
              <a:t>.</a:t>
            </a:r>
          </a:p>
          <a:p>
            <a:r>
              <a:rPr lang="en-US" dirty="0"/>
              <a:t>W</a:t>
            </a:r>
            <a:r>
              <a:rPr lang="en-US" dirty="0" smtClean="0"/>
              <a:t>ithout </a:t>
            </a:r>
            <a:r>
              <a:rPr lang="en-US" dirty="0"/>
              <a:t>government regulation, companies that become monopolies may lower the quality of their products or services (perhaps by spending less money producing them), or they may raise the price of the goods and services that they sell</a:t>
            </a:r>
            <a:r>
              <a:rPr lang="en-US" dirty="0" smtClean="0"/>
              <a:t>.</a:t>
            </a:r>
          </a:p>
          <a:p>
            <a:r>
              <a:rPr lang="en-US" dirty="0"/>
              <a:t>U.S. government does not think that monopolies are good for our nation since monopolies can raise prices and lower the quality of goods and services.</a:t>
            </a:r>
          </a:p>
        </p:txBody>
      </p:sp>
    </p:spTree>
    <p:extLst>
      <p:ext uri="{BB962C8B-B14F-4D97-AF65-F5344CB8AC3E}">
        <p14:creationId xmlns:p14="http://schemas.microsoft.com/office/powerpoint/2010/main" val="307058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442855" y="152400"/>
            <a:ext cx="5558270" cy="3200400"/>
          </a:xfrm>
        </p:spPr>
        <p:txBody>
          <a:bodyPr anchor="t">
            <a:normAutofit/>
          </a:bodyPr>
          <a:lstStyle/>
          <a:p>
            <a:pPr eaLnBrk="1" hangingPunct="1"/>
            <a:r>
              <a:rPr lang="en-US" altLang="en-US" sz="2800" dirty="0" smtClean="0"/>
              <a:t>What are these political cartoons depicting?  Work with elbow partner to analyze and find meaning.  </a:t>
            </a:r>
          </a:p>
        </p:txBody>
      </p:sp>
      <p:sp>
        <p:nvSpPr>
          <p:cNvPr id="12291" name="Rectangle 3"/>
          <p:cNvSpPr>
            <a:spLocks noGrp="1" noChangeArrowheads="1"/>
          </p:cNvSpPr>
          <p:nvPr>
            <p:ph type="body" idx="1"/>
          </p:nvPr>
        </p:nvSpPr>
        <p:spPr/>
        <p:txBody>
          <a:bodyPr/>
          <a:lstStyle/>
          <a:p>
            <a:pPr eaLnBrk="1" hangingPunct="1">
              <a:buFont typeface="Wingdings" pitchFamily="1" charset="2"/>
              <a:buNone/>
            </a:pPr>
            <a:r>
              <a:rPr lang="en-US" altLang="en-US" dirty="0" smtClean="0"/>
              <a:t>  </a:t>
            </a:r>
            <a:endParaRPr lang="en-US" altLang="en-US" b="1" dirty="0" smtClean="0"/>
          </a:p>
        </p:txBody>
      </p:sp>
      <p:pic>
        <p:nvPicPr>
          <p:cNvPr id="12292" name="Picture 4" descr="300px-Jdr-king"/>
          <p:cNvPicPr>
            <a:picLocks noChangeAspect="1" noChangeArrowheads="1"/>
          </p:cNvPicPr>
          <p:nvPr/>
        </p:nvPicPr>
        <p:blipFill rotWithShape="1">
          <a:blip r:embed="rId2">
            <a:extLst>
              <a:ext uri="{28A0092B-C50C-407E-A947-70E740481C1C}">
                <a14:useLocalDpi xmlns:a14="http://schemas.microsoft.com/office/drawing/2010/main" val="0"/>
              </a:ext>
            </a:extLst>
          </a:blip>
          <a:srcRect l="6920" t="3023" r="9707" b="4176"/>
          <a:stretch/>
        </p:blipFill>
        <p:spPr bwMode="auto">
          <a:xfrm>
            <a:off x="152400" y="1101904"/>
            <a:ext cx="3151188" cy="543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3119438" y="1901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endParaRPr lang="en-US" altLang="en-US"/>
          </a:p>
        </p:txBody>
      </p:sp>
      <p:sp>
        <p:nvSpPr>
          <p:cNvPr id="2" name="Rectangle 1"/>
          <p:cNvSpPr/>
          <p:nvPr/>
        </p:nvSpPr>
        <p:spPr>
          <a:xfrm>
            <a:off x="117764" y="304800"/>
            <a:ext cx="75373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8261759" y="2229103"/>
            <a:ext cx="753732"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266" name="Picture 2" descr="external image standard-oil-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057" y="3138329"/>
            <a:ext cx="5715000"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024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of the World”</a:t>
            </a:r>
            <a:endParaRPr lang="en-US" dirty="0"/>
          </a:p>
        </p:txBody>
      </p:sp>
      <p:sp>
        <p:nvSpPr>
          <p:cNvPr id="3" name="Content Placeholder 2"/>
          <p:cNvSpPr>
            <a:spLocks noGrp="1"/>
          </p:cNvSpPr>
          <p:nvPr>
            <p:ph sz="quarter" idx="1"/>
          </p:nvPr>
        </p:nvSpPr>
        <p:spPr/>
        <p:txBody>
          <a:bodyPr/>
          <a:lstStyle/>
          <a:p>
            <a:r>
              <a:rPr lang="en-US" dirty="0"/>
              <a:t>In 1901 </a:t>
            </a:r>
            <a:r>
              <a:rPr lang="en-US" i="1" dirty="0"/>
              <a:t>Puck</a:t>
            </a:r>
            <a:r>
              <a:rPr lang="en-US" dirty="0"/>
              <a:t> published this political cartoon depicting John D. Rockefeller as a king presiding over a landscape that he has devastated. On his crown are the tools of his empire: four railroads–including Pennsylvania's Reading and Lehigh Valley R.R.s– encircle his crown, which is topped by oil derricks and holding tanks.</a:t>
            </a:r>
          </a:p>
        </p:txBody>
      </p:sp>
    </p:spTree>
    <p:extLst>
      <p:ext uri="{BB962C8B-B14F-4D97-AF65-F5344CB8AC3E}">
        <p14:creationId xmlns:p14="http://schemas.microsoft.com/office/powerpoint/2010/main" val="7953282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Oil Octopus”</a:t>
            </a:r>
            <a:endParaRPr lang="en-US" dirty="0"/>
          </a:p>
        </p:txBody>
      </p:sp>
      <p:sp>
        <p:nvSpPr>
          <p:cNvPr id="3" name="Content Placeholder 2"/>
          <p:cNvSpPr>
            <a:spLocks noGrp="1"/>
          </p:cNvSpPr>
          <p:nvPr>
            <p:ph sz="quarter" idx="1"/>
          </p:nvPr>
        </p:nvSpPr>
        <p:spPr/>
        <p:txBody>
          <a:bodyPr/>
          <a:lstStyle/>
          <a:p>
            <a:r>
              <a:rPr lang="en-US" dirty="0"/>
              <a:t>The Standard Oil Octopus is an example of the control that monopolies had over the economy and the government. This cartoon was published in 1904 during Teddy Roosevelt's presidency. The octopus is controlling the Congress (upper left building), the state capital buildings (upper right building), the shipping (upper left), the railroads (under center tentacle) and other business owner or politicians (lower right corner). The only thing not under control of the octopus is the White House. President Roosevelt is using the Sherman Anti-trust Act to regulate the monopolies. This means that there is no longer "</a:t>
            </a:r>
            <a:r>
              <a:rPr lang="en-US" b="1" dirty="0"/>
              <a:t>Laissez Faire Economics</a:t>
            </a:r>
            <a:r>
              <a:rPr lang="en-US" dirty="0"/>
              <a:t>."</a:t>
            </a:r>
          </a:p>
        </p:txBody>
      </p:sp>
    </p:spTree>
    <p:extLst>
      <p:ext uri="{BB962C8B-B14F-4D97-AF65-F5344CB8AC3E}">
        <p14:creationId xmlns:p14="http://schemas.microsoft.com/office/powerpoint/2010/main" val="6154100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Laissez-Faire Economics </a:t>
            </a:r>
            <a:endParaRPr lang="en-US" b="1" dirty="0"/>
          </a:p>
        </p:txBody>
      </p:sp>
      <p:sp>
        <p:nvSpPr>
          <p:cNvPr id="3" name="Content Placeholder 2"/>
          <p:cNvSpPr>
            <a:spLocks noGrp="1"/>
          </p:cNvSpPr>
          <p:nvPr>
            <p:ph sz="quarter" idx="1"/>
          </p:nvPr>
        </p:nvSpPr>
        <p:spPr/>
        <p:txBody>
          <a:bodyPr/>
          <a:lstStyle/>
          <a:p>
            <a:r>
              <a:rPr lang="en-US" b="1" dirty="0"/>
              <a:t>1. </a:t>
            </a:r>
            <a:r>
              <a:rPr lang="en-US" dirty="0"/>
              <a:t>An economic doctrine that opposes governmental regulation of or interference in commerce beyond the minimum necessary for a free-enterprise system to operate according to its own economic laws.</a:t>
            </a:r>
          </a:p>
          <a:p>
            <a:r>
              <a:rPr lang="en-US" b="1" dirty="0"/>
              <a:t>2. </a:t>
            </a:r>
            <a:r>
              <a:rPr lang="en-US" dirty="0"/>
              <a:t>Noninterference in the affairs of others.</a:t>
            </a:r>
          </a:p>
          <a:p>
            <a:endParaRPr lang="en-US" dirty="0"/>
          </a:p>
        </p:txBody>
      </p:sp>
    </p:spTree>
    <p:extLst>
      <p:ext uri="{BB962C8B-B14F-4D97-AF65-F5344CB8AC3E}">
        <p14:creationId xmlns:p14="http://schemas.microsoft.com/office/powerpoint/2010/main" val="6254092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 </a:t>
            </a:r>
            <a:r>
              <a:rPr lang="en-US" dirty="0"/>
              <a:t>Y</a:t>
            </a:r>
            <a:r>
              <a:rPr lang="en-US" dirty="0" smtClean="0"/>
              <a:t>our Knowledge:</a:t>
            </a:r>
            <a:br>
              <a:rPr lang="en-US" dirty="0" smtClean="0"/>
            </a:br>
            <a:r>
              <a:rPr lang="en-US" dirty="0" smtClean="0"/>
              <a:t>Political Cartoon Analysis</a:t>
            </a:r>
            <a:endParaRPr lang="en-US" dirty="0"/>
          </a:p>
        </p:txBody>
      </p:sp>
      <p:sp>
        <p:nvSpPr>
          <p:cNvPr id="3" name="Content Placeholder 2"/>
          <p:cNvSpPr>
            <a:spLocks noGrp="1"/>
          </p:cNvSpPr>
          <p:nvPr>
            <p:ph sz="quarter" idx="1"/>
          </p:nvPr>
        </p:nvSpPr>
        <p:spPr/>
        <p:txBody>
          <a:bodyPr/>
          <a:lstStyle/>
          <a:p>
            <a:endParaRPr lang="en-US" dirty="0"/>
          </a:p>
        </p:txBody>
      </p:sp>
      <p:pic>
        <p:nvPicPr>
          <p:cNvPr id="4098" name="Picture 2" descr="https://mstartzman.pbworks.com/f/1295004994/social%20darwin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36073"/>
            <a:ext cx="7315200" cy="558991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27709" y="1447800"/>
            <a:ext cx="2209800" cy="2209800"/>
          </a:xfrm>
          <a:prstGeom prst="wedgeRoundRectCallout">
            <a:avLst>
              <a:gd name="adj1" fmla="val 52521"/>
              <a:gd name="adj2" fmla="val 650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this political cartoon depicting?  Work with your elbow partner to discuss the meaning.</a:t>
            </a:r>
            <a:endParaRPr lang="en-US" dirty="0"/>
          </a:p>
        </p:txBody>
      </p:sp>
    </p:spTree>
    <p:extLst>
      <p:ext uri="{BB962C8B-B14F-4D97-AF65-F5344CB8AC3E}">
        <p14:creationId xmlns:p14="http://schemas.microsoft.com/office/powerpoint/2010/main" val="5689194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 &amp; Complete Activity w/ elbow partner</a:t>
            </a:r>
            <a:endParaRPr lang="en-US" dirty="0"/>
          </a:p>
        </p:txBody>
      </p:sp>
      <p:sp>
        <p:nvSpPr>
          <p:cNvPr id="3" name="Content Placeholder 2"/>
          <p:cNvSpPr>
            <a:spLocks noGrp="1"/>
          </p:cNvSpPr>
          <p:nvPr>
            <p:ph sz="quarter" idx="1"/>
          </p:nvPr>
        </p:nvSpPr>
        <p:spPr/>
        <p:txBody>
          <a:bodyPr/>
          <a:lstStyle/>
          <a:p>
            <a:r>
              <a:rPr lang="en-US" dirty="0" smtClean="0"/>
              <a:t>Graphing &amp; Notebook Response Questions</a:t>
            </a:r>
            <a:endParaRPr lang="en-US" dirty="0"/>
          </a:p>
        </p:txBody>
      </p:sp>
    </p:spTree>
    <p:extLst>
      <p:ext uri="{BB962C8B-B14F-4D97-AF65-F5344CB8AC3E}">
        <p14:creationId xmlns:p14="http://schemas.microsoft.com/office/powerpoint/2010/main" val="20163347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Profile</a:t>
            </a:r>
            <a:endParaRPr lang="en-US" dirty="0"/>
          </a:p>
        </p:txBody>
      </p:sp>
      <p:sp>
        <p:nvSpPr>
          <p:cNvPr id="3" name="Content Placeholder 2"/>
          <p:cNvSpPr>
            <a:spLocks noGrp="1"/>
          </p:cNvSpPr>
          <p:nvPr>
            <p:ph sz="quarter" idx="1"/>
          </p:nvPr>
        </p:nvSpPr>
        <p:spPr/>
        <p:txBody>
          <a:bodyPr/>
          <a:lstStyle/>
          <a:p>
            <a:r>
              <a:rPr lang="en-US" dirty="0" smtClean="0"/>
              <a:t>Cornelius Vanderbilt</a:t>
            </a:r>
          </a:p>
          <a:p>
            <a:r>
              <a:rPr lang="en-US" dirty="0" smtClean="0"/>
              <a:t>Andrew Carnegie</a:t>
            </a:r>
          </a:p>
          <a:p>
            <a:r>
              <a:rPr lang="en-US" dirty="0" smtClean="0"/>
              <a:t>John D. Rockefeller</a:t>
            </a:r>
          </a:p>
          <a:p>
            <a:r>
              <a:rPr lang="en-US" dirty="0" smtClean="0"/>
              <a:t>J.P. Morgan</a:t>
            </a:r>
          </a:p>
          <a:p>
            <a:pPr marL="0" indent="0">
              <a:buNone/>
            </a:pPr>
            <a:endParaRPr lang="en-US" dirty="0" smtClean="0"/>
          </a:p>
        </p:txBody>
      </p:sp>
    </p:spTree>
    <p:extLst>
      <p:ext uri="{BB962C8B-B14F-4D97-AF65-F5344CB8AC3E}">
        <p14:creationId xmlns:p14="http://schemas.microsoft.com/office/powerpoint/2010/main" val="7466082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Now</a:t>
            </a:r>
            <a:br>
              <a:rPr lang="en-US" dirty="0" smtClean="0"/>
            </a:br>
            <a:r>
              <a:rPr lang="en-US" dirty="0" smtClean="0"/>
              <a:t>TOC: New Practices Page 8</a:t>
            </a:r>
            <a:endParaRPr lang="en-US" dirty="0"/>
          </a:p>
        </p:txBody>
      </p:sp>
      <p:sp>
        <p:nvSpPr>
          <p:cNvPr id="3" name="Content Placeholder 2"/>
          <p:cNvSpPr>
            <a:spLocks noGrp="1"/>
          </p:cNvSpPr>
          <p:nvPr>
            <p:ph sz="quarter" idx="1"/>
          </p:nvPr>
        </p:nvSpPr>
        <p:spPr>
          <a:xfrm>
            <a:off x="152400" y="1219200"/>
            <a:ext cx="4648200" cy="5409590"/>
          </a:xfrm>
        </p:spPr>
        <p:txBody>
          <a:bodyPr>
            <a:normAutofit lnSpcReduction="10000"/>
          </a:bodyPr>
          <a:lstStyle/>
          <a:p>
            <a:r>
              <a:rPr lang="en-US" dirty="0" smtClean="0"/>
              <a:t>You are the owner of a large corporation.  Your goal is to streamline your business practice using either horizontal or vertical integration.  Create a diagram illustrating either one of these new practices.  Be sure to include a picture of your business and/or finished product and the steps you must take to developing your monopoly.  Draw at least 5 steps of either vertical or horizontal integration.   </a:t>
            </a:r>
            <a:endParaRPr lang="en-US" dirty="0"/>
          </a:p>
        </p:txBody>
      </p:sp>
      <p:graphicFrame>
        <p:nvGraphicFramePr>
          <p:cNvPr id="4" name="Diagram 3"/>
          <p:cNvGraphicFramePr/>
          <p:nvPr>
            <p:extLst>
              <p:ext uri="{D42A27DB-BD31-4B8C-83A1-F6EECF244321}">
                <p14:modId xmlns:p14="http://schemas.microsoft.com/office/powerpoint/2010/main" val="2587311192"/>
              </p:ext>
            </p:extLst>
          </p:nvPr>
        </p:nvGraphicFramePr>
        <p:xfrm>
          <a:off x="3536373" y="1448601"/>
          <a:ext cx="4953000" cy="4875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descr="C:\Users\pc13\AppData\Local\Microsoft\Windows\Temporary Internet Files\Content.IE5\HKE107J9\MC90043707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0424" y="1295400"/>
            <a:ext cx="13144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pc13\AppData\Local\Microsoft\Windows\Temporary Internet Files\Content.IE5\Q9F6PSZD\MC90037085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98105" y="5410810"/>
            <a:ext cx="939089" cy="60899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http://3.bp.blogspot.com/-cM1JrOpbk88/UkJh1_4-JKI/AAAAAAAAHeE/z9a5S9vV9NM/s1600/BUmxm2rCcAAMuX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0851" y="3276600"/>
            <a:ext cx="2133599" cy="1460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52323" y="1143000"/>
            <a:ext cx="4697055"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Johnny Mac Scrawl BRK" pitchFamily="2" charset="0"/>
              </a:rPr>
              <a:t>Vertical Integration</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Johnny Mac Scrawl BRK" pitchFamily="2" charset="0"/>
            </a:endParaRPr>
          </a:p>
        </p:txBody>
      </p:sp>
    </p:spTree>
    <p:extLst>
      <p:ext uri="{BB962C8B-B14F-4D97-AF65-F5344CB8AC3E}">
        <p14:creationId xmlns:p14="http://schemas.microsoft.com/office/powerpoint/2010/main" val="1975764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36786217"/>
              </p:ext>
            </p:extLst>
          </p:nvPr>
        </p:nvGraphicFramePr>
        <p:xfrm>
          <a:off x="152400" y="0"/>
          <a:ext cx="8915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pc13\AppData\Local\Microsoft\Windows\Temporary Internet Files\Content.IE5\T3SYM03O\dglxasset[1].asp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9109" y="2971799"/>
            <a:ext cx="2087673" cy="11520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914400" y="228600"/>
            <a:ext cx="2362200" cy="1676400"/>
          </a:xfrm>
          <a:prstGeom prst="wedgeRectCallout">
            <a:avLst>
              <a:gd name="adj1" fmla="val -94733"/>
              <a:gd name="adj2" fmla="val -57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Cheaper steel lowered the cost of building railroads.  Companies built miles and miles of new railroads.</a:t>
            </a:r>
            <a:endParaRPr lang="en-US" dirty="0"/>
          </a:p>
        </p:txBody>
      </p:sp>
    </p:spTree>
    <p:extLst>
      <p:ext uri="{BB962C8B-B14F-4D97-AF65-F5344CB8AC3E}">
        <p14:creationId xmlns:p14="http://schemas.microsoft.com/office/powerpoint/2010/main" val="24253656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Do Now: Answer Questions About Cartoon</a:t>
            </a:r>
            <a:endParaRPr lang="en-US" dirty="0"/>
          </a:p>
        </p:txBody>
      </p:sp>
      <p:sp>
        <p:nvSpPr>
          <p:cNvPr id="3" name="Content Placeholder 2"/>
          <p:cNvSpPr>
            <a:spLocks noGrp="1"/>
          </p:cNvSpPr>
          <p:nvPr>
            <p:ph sz="quarter" idx="1"/>
          </p:nvPr>
        </p:nvSpPr>
        <p:spPr/>
        <p:txBody>
          <a:bodyPr/>
          <a:lstStyle/>
          <a:p>
            <a:endParaRPr lang="en-US"/>
          </a:p>
        </p:txBody>
      </p:sp>
      <p:pic>
        <p:nvPicPr>
          <p:cNvPr id="1026" name="Picture 2" descr="http://www.micheloud.com/FXM/so/scans/UncleS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597069" cy="613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149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Political Cartoons	</a:t>
            </a:r>
            <a:endParaRPr lang="en-US" dirty="0"/>
          </a:p>
        </p:txBody>
      </p:sp>
      <p:sp>
        <p:nvSpPr>
          <p:cNvPr id="3" name="Content Placeholder 2"/>
          <p:cNvSpPr>
            <a:spLocks noGrp="1"/>
          </p:cNvSpPr>
          <p:nvPr>
            <p:ph sz="quarter" idx="1"/>
          </p:nvPr>
        </p:nvSpPr>
        <p:spPr>
          <a:xfrm>
            <a:off x="304800" y="1295400"/>
            <a:ext cx="8534400" cy="5181600"/>
          </a:xfrm>
        </p:spPr>
        <p:txBody>
          <a:bodyPr>
            <a:normAutofit fontScale="92500" lnSpcReduction="10000"/>
          </a:bodyPr>
          <a:lstStyle/>
          <a:p>
            <a:pPr marL="514350" indent="-514350">
              <a:buFont typeface="+mj-lt"/>
              <a:buAutoNum type="arabicPeriod"/>
            </a:pPr>
            <a:r>
              <a:rPr lang="en-US" dirty="0" smtClean="0"/>
              <a:t>What is your interpretation of this political cartoon?</a:t>
            </a:r>
          </a:p>
          <a:p>
            <a:pPr marL="514350" indent="-514350">
              <a:buFont typeface="+mj-lt"/>
              <a:buAutoNum type="arabicPeriod"/>
            </a:pPr>
            <a:endParaRPr lang="en-US" dirty="0" smtClean="0"/>
          </a:p>
          <a:p>
            <a:pPr marL="514350" indent="-514350">
              <a:buFont typeface="+mj-lt"/>
              <a:buAutoNum type="arabicPeriod"/>
            </a:pPr>
            <a:r>
              <a:rPr lang="en-US" dirty="0" smtClean="0"/>
              <a:t>Who do the pirates represent?</a:t>
            </a:r>
          </a:p>
          <a:p>
            <a:pPr marL="514350" indent="-514350">
              <a:buFont typeface="+mj-lt"/>
              <a:buAutoNum type="arabicPeriod"/>
            </a:pPr>
            <a:endParaRPr lang="en-US" dirty="0" smtClean="0"/>
          </a:p>
          <a:p>
            <a:pPr marL="514350" indent="-514350">
              <a:buFont typeface="+mj-lt"/>
              <a:buAutoNum type="arabicPeriod"/>
            </a:pPr>
            <a:r>
              <a:rPr lang="en-US" dirty="0" smtClean="0"/>
              <a:t>What do “Uncle Sam” and the American flag represent?</a:t>
            </a:r>
          </a:p>
          <a:p>
            <a:pPr marL="514350" indent="-514350">
              <a:buFont typeface="+mj-lt"/>
              <a:buAutoNum type="arabicPeriod"/>
            </a:pPr>
            <a:endParaRPr lang="en-US" dirty="0" smtClean="0"/>
          </a:p>
          <a:p>
            <a:pPr marL="514350" indent="-514350">
              <a:buFont typeface="+mj-lt"/>
              <a:buAutoNum type="arabicPeriod"/>
            </a:pPr>
            <a:r>
              <a:rPr lang="en-US" dirty="0" smtClean="0"/>
              <a:t>What is happening to “Uncle Sam” and the American flag?</a:t>
            </a:r>
          </a:p>
          <a:p>
            <a:pPr marL="514350" indent="-514350">
              <a:buFont typeface="+mj-lt"/>
              <a:buAutoNum type="arabicPeriod"/>
            </a:pPr>
            <a:endParaRPr lang="en-US" dirty="0" smtClean="0"/>
          </a:p>
          <a:p>
            <a:pPr marL="514350" indent="-514350">
              <a:buFont typeface="+mj-lt"/>
              <a:buAutoNum type="arabicPeriod"/>
            </a:pPr>
            <a:r>
              <a:rPr lang="en-US" dirty="0" smtClean="0"/>
              <a:t>Why is labor the skull in the “Jolly Rogers” flag?</a:t>
            </a:r>
          </a:p>
          <a:p>
            <a:pPr marL="514350" indent="-514350">
              <a:buFont typeface="+mj-lt"/>
              <a:buAutoNum type="arabicPeriod"/>
            </a:pPr>
            <a:endParaRPr lang="en-US" dirty="0" smtClean="0"/>
          </a:p>
          <a:p>
            <a:pPr marL="514350" indent="-514350">
              <a:buFont typeface="+mj-lt"/>
              <a:buAutoNum type="arabicPeriod"/>
            </a:pPr>
            <a:r>
              <a:rPr lang="en-US" dirty="0" smtClean="0"/>
              <a:t>What could happening during this period, 1880-1910 that would inspire such a political cartoon?</a:t>
            </a:r>
          </a:p>
          <a:p>
            <a:pPr marL="514350" indent="-514350">
              <a:buFont typeface="+mj-lt"/>
              <a:buAutoNum type="arabicPeriod"/>
            </a:pPr>
            <a:endParaRPr lang="en-US" dirty="0"/>
          </a:p>
        </p:txBody>
      </p:sp>
    </p:spTree>
    <p:extLst>
      <p:ext uri="{BB962C8B-B14F-4D97-AF65-F5344CB8AC3E}">
        <p14:creationId xmlns:p14="http://schemas.microsoft.com/office/powerpoint/2010/main" val="26583258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YouTube Video (Labor Day)</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0840120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Line Simulation </a:t>
            </a:r>
            <a:endParaRPr lang="en-US" dirty="0"/>
          </a:p>
        </p:txBody>
      </p:sp>
      <p:sp>
        <p:nvSpPr>
          <p:cNvPr id="3" name="Content Placeholder 2"/>
          <p:cNvSpPr>
            <a:spLocks noGrp="1"/>
          </p:cNvSpPr>
          <p:nvPr>
            <p:ph sz="quarter" idx="1"/>
          </p:nvPr>
        </p:nvSpPr>
        <p:spPr/>
        <p:txBody>
          <a:bodyPr/>
          <a:lstStyle/>
          <a:p>
            <a:r>
              <a:rPr lang="en-US" dirty="0" smtClean="0"/>
              <a:t>Job: creating high-quality paper dolls</a:t>
            </a:r>
          </a:p>
          <a:p>
            <a:pPr marL="0" indent="0">
              <a:buNone/>
            </a:pPr>
            <a:r>
              <a:rPr lang="en-US" dirty="0" smtClean="0"/>
              <a:t>Step 1: Draw the best, most detailed picture of a boy/girl doll that you can.</a:t>
            </a:r>
          </a:p>
          <a:p>
            <a:pPr marL="0" indent="0">
              <a:buNone/>
            </a:pPr>
            <a:endParaRPr lang="en-US" dirty="0" smtClean="0"/>
          </a:p>
          <a:p>
            <a:pPr marL="0" indent="0">
              <a:buNone/>
            </a:pPr>
            <a:r>
              <a:rPr lang="en-US" dirty="0" smtClean="0"/>
              <a:t>Step 2: Divide class into 4 groups (pick the best doll)</a:t>
            </a:r>
          </a:p>
          <a:p>
            <a:pPr marL="0" indent="0">
              <a:buNone/>
            </a:pPr>
            <a:endParaRPr lang="en-US" dirty="0"/>
          </a:p>
          <a:p>
            <a:pPr marL="0" indent="0">
              <a:buNone/>
            </a:pPr>
            <a:r>
              <a:rPr lang="en-US" dirty="0" smtClean="0"/>
              <a:t>Step 3: Assign drawing parts for each person in the group.</a:t>
            </a:r>
          </a:p>
          <a:p>
            <a:pPr marL="0" indent="0">
              <a:buNone/>
            </a:pPr>
            <a:endParaRPr lang="en-US" dirty="0"/>
          </a:p>
          <a:p>
            <a:pPr marL="0" indent="0">
              <a:buNone/>
            </a:pPr>
            <a:r>
              <a:rPr lang="en-US" dirty="0" smtClean="0"/>
              <a:t>Step 4: Produce as many high-quality pictures you can in 10 minutes.</a:t>
            </a:r>
            <a:endParaRPr lang="en-US" dirty="0"/>
          </a:p>
        </p:txBody>
      </p:sp>
    </p:spTree>
    <p:extLst>
      <p:ext uri="{BB962C8B-B14F-4D97-AF65-F5344CB8AC3E}">
        <p14:creationId xmlns:p14="http://schemas.microsoft.com/office/powerpoint/2010/main" val="311293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Debriefing – Evaluate your experience</a:t>
            </a:r>
            <a:br>
              <a:rPr lang="en-US" dirty="0" smtClean="0"/>
            </a:br>
            <a:r>
              <a:rPr lang="en-US" dirty="0" smtClean="0"/>
              <a:t>Notebook </a:t>
            </a:r>
            <a:endParaRPr lang="en-US" dirty="0"/>
          </a:p>
        </p:txBody>
      </p:sp>
      <p:sp>
        <p:nvSpPr>
          <p:cNvPr id="3" name="Content Placeholder 2"/>
          <p:cNvSpPr>
            <a:spLocks noGrp="1"/>
          </p:cNvSpPr>
          <p:nvPr>
            <p:ph sz="quarter" idx="1"/>
          </p:nvPr>
        </p:nvSpPr>
        <p:spPr>
          <a:xfrm>
            <a:off x="457200" y="1219200"/>
            <a:ext cx="8229600" cy="5410200"/>
          </a:xfrm>
        </p:spPr>
        <p:txBody>
          <a:bodyPr>
            <a:normAutofit fontScale="92500" lnSpcReduction="10000"/>
          </a:bodyPr>
          <a:lstStyle/>
          <a:p>
            <a:r>
              <a:rPr lang="en-US" dirty="0"/>
              <a:t>• How did you feel working as a craftsperson at the beginning of this activity?</a:t>
            </a:r>
            <a:br>
              <a:rPr lang="en-US" dirty="0"/>
            </a:br>
            <a:r>
              <a:rPr lang="en-US" dirty="0"/>
              <a:t>• How did you feel working on the assembly line?</a:t>
            </a:r>
            <a:br>
              <a:rPr lang="en-US" dirty="0"/>
            </a:br>
            <a:r>
              <a:rPr lang="en-US" dirty="0"/>
              <a:t>• What factors made producing the drawing on the assembly line difficult</a:t>
            </a:r>
            <a:br>
              <a:rPr lang="en-US" dirty="0"/>
            </a:br>
            <a:r>
              <a:rPr lang="en-US" dirty="0"/>
              <a:t>or frustrating?</a:t>
            </a:r>
            <a:br>
              <a:rPr lang="en-US" dirty="0"/>
            </a:br>
            <a:r>
              <a:rPr lang="en-US" dirty="0"/>
              <a:t>• How did members of your group cope with the stress or monotony?</a:t>
            </a:r>
            <a:br>
              <a:rPr lang="en-US" dirty="0"/>
            </a:br>
            <a:r>
              <a:rPr lang="en-US" dirty="0"/>
              <a:t>• What made you want to work hard? What made you not want to work hard?</a:t>
            </a:r>
            <a:br>
              <a:rPr lang="en-US" dirty="0"/>
            </a:br>
            <a:r>
              <a:rPr lang="en-US" dirty="0"/>
              <a:t>• How did you feel about the </a:t>
            </a:r>
            <a:r>
              <a:rPr lang="en-US" dirty="0" err="1" smtClean="0"/>
              <a:t>the</a:t>
            </a:r>
            <a:r>
              <a:rPr lang="en-US" dirty="0" smtClean="0"/>
              <a:t> </a:t>
            </a:r>
            <a:r>
              <a:rPr lang="en-US" dirty="0"/>
              <a:t>factory manager?</a:t>
            </a:r>
            <a:br>
              <a:rPr lang="en-US" dirty="0"/>
            </a:br>
            <a:r>
              <a:rPr lang="en-US" dirty="0"/>
              <a:t>• How did your attitude or feelings change as the activity progressed?</a:t>
            </a:r>
            <a:br>
              <a:rPr lang="en-US" dirty="0"/>
            </a:br>
            <a:r>
              <a:rPr lang="en-US" dirty="0"/>
              <a:t>• Did you prefer working as an individual craftsperson or working on the</a:t>
            </a:r>
            <a:br>
              <a:rPr lang="en-US" dirty="0"/>
            </a:br>
            <a:r>
              <a:rPr lang="en-US" dirty="0"/>
              <a:t>assembly line? Explain</a:t>
            </a:r>
          </a:p>
        </p:txBody>
      </p:sp>
    </p:spTree>
    <p:extLst>
      <p:ext uri="{BB962C8B-B14F-4D97-AF65-F5344CB8AC3E}">
        <p14:creationId xmlns:p14="http://schemas.microsoft.com/office/powerpoint/2010/main" val="9323399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T-Chart Compare &amp; Contrast (Left Side)</a:t>
            </a:r>
            <a:endParaRPr lang="en-US" dirty="0"/>
          </a:p>
        </p:txBody>
      </p:sp>
      <p:sp>
        <p:nvSpPr>
          <p:cNvPr id="3" name="Content Placeholder 2"/>
          <p:cNvSpPr>
            <a:spLocks noGrp="1"/>
          </p:cNvSpPr>
          <p:nvPr>
            <p:ph sz="quarter" idx="1"/>
          </p:nvPr>
        </p:nvSpPr>
        <p:spPr/>
        <p:txBody>
          <a:bodyPr>
            <a:normAutofit/>
          </a:bodyPr>
          <a:lstStyle/>
          <a:p>
            <a:r>
              <a:rPr lang="en-US" dirty="0"/>
              <a:t>The Reality of the </a:t>
            </a:r>
            <a:r>
              <a:rPr lang="en-US" dirty="0" smtClean="0"/>
              <a:t>Assembly </a:t>
            </a:r>
            <a:r>
              <a:rPr lang="en-US" dirty="0"/>
              <a:t>Line</a:t>
            </a:r>
          </a:p>
          <a:p>
            <a:pPr marL="0" indent="0">
              <a:buNone/>
            </a:pPr>
            <a:r>
              <a:rPr lang="en-US" dirty="0" smtClean="0"/>
              <a:t>Directions:</a:t>
            </a:r>
            <a:endParaRPr lang="en-US" dirty="0"/>
          </a:p>
          <a:p>
            <a:r>
              <a:rPr lang="en-US" dirty="0"/>
              <a:t>After </a:t>
            </a:r>
            <a:r>
              <a:rPr lang="en-US" dirty="0" smtClean="0"/>
              <a:t>reading </a:t>
            </a:r>
            <a:r>
              <a:rPr lang="en-US" dirty="0"/>
              <a:t>the </a:t>
            </a:r>
            <a:r>
              <a:rPr lang="en-US" dirty="0" smtClean="0"/>
              <a:t>passage, </a:t>
            </a:r>
            <a:r>
              <a:rPr lang="en-US" dirty="0"/>
              <a:t>complete the following T-chart that compares your assembly </a:t>
            </a:r>
            <a:r>
              <a:rPr lang="en-US" dirty="0" smtClean="0"/>
              <a:t>line experience to </a:t>
            </a:r>
            <a:r>
              <a:rPr lang="en-US" dirty="0"/>
              <a:t>what assembly lines were like during the </a:t>
            </a:r>
            <a:r>
              <a:rPr lang="en-US" dirty="0" smtClean="0"/>
              <a:t>Industrial Revolution</a:t>
            </a:r>
            <a:r>
              <a:rPr lang="en-US" dirty="0"/>
              <a:t>. </a:t>
            </a:r>
            <a:endParaRPr lang="en-US" dirty="0" smtClean="0"/>
          </a:p>
          <a:p>
            <a:r>
              <a:rPr lang="en-US" dirty="0" smtClean="0"/>
              <a:t>One </a:t>
            </a:r>
            <a:r>
              <a:rPr lang="en-US" dirty="0"/>
              <a:t>side will tell you what you actually did in the simulation the other will tell </a:t>
            </a:r>
            <a:r>
              <a:rPr lang="en-US" dirty="0" smtClean="0"/>
              <a:t>how it </a:t>
            </a:r>
            <a:r>
              <a:rPr lang="en-US" dirty="0"/>
              <a:t>was during the Industrial Revolution. </a:t>
            </a:r>
            <a:r>
              <a:rPr lang="en-US" dirty="0" smtClean="0"/>
              <a:t> You </a:t>
            </a:r>
            <a:r>
              <a:rPr lang="en-US" dirty="0"/>
              <a:t>need to cover conditions, rules, environment, </a:t>
            </a:r>
            <a:r>
              <a:rPr lang="en-US" dirty="0" smtClean="0"/>
              <a:t>and experience</a:t>
            </a:r>
            <a:r>
              <a:rPr lang="en-US" dirty="0"/>
              <a:t>. </a:t>
            </a:r>
            <a:endParaRPr lang="en-US" dirty="0" smtClean="0"/>
          </a:p>
          <a:p>
            <a:r>
              <a:rPr lang="en-US" dirty="0" smtClean="0"/>
              <a:t>Come </a:t>
            </a:r>
            <a:r>
              <a:rPr lang="en-US" dirty="0"/>
              <a:t>up with at least eight corresponding ideas.</a:t>
            </a:r>
          </a:p>
        </p:txBody>
      </p:sp>
    </p:spTree>
    <p:extLst>
      <p:ext uri="{BB962C8B-B14F-4D97-AF65-F5344CB8AC3E}">
        <p14:creationId xmlns:p14="http://schemas.microsoft.com/office/powerpoint/2010/main" val="25069949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&amp; Disadvantages Matrix (Left Side)</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7783241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r>
              <a:rPr lang="en-US" smtClean="0"/>
              <a:t>(Right Side)</a:t>
            </a:r>
            <a:endParaRPr lang="en-US" dirty="0"/>
          </a:p>
        </p:txBody>
      </p:sp>
      <p:sp>
        <p:nvSpPr>
          <p:cNvPr id="3" name="Content Placeholder 2"/>
          <p:cNvSpPr>
            <a:spLocks noGrp="1"/>
          </p:cNvSpPr>
          <p:nvPr>
            <p:ph sz="quarter" idx="1"/>
          </p:nvPr>
        </p:nvSpPr>
        <p:spPr/>
        <p:txBody>
          <a:bodyPr/>
          <a:lstStyle/>
          <a:p>
            <a:r>
              <a:rPr lang="en-US" dirty="0"/>
              <a:t>Draw a 2 panel cartoon comparing their classroom experience with the realistic experience of assembly work.  Use thought bubbles to describe what the workers were feeling at the time. </a:t>
            </a:r>
          </a:p>
        </p:txBody>
      </p:sp>
      <p:graphicFrame>
        <p:nvGraphicFramePr>
          <p:cNvPr id="4" name="Table 3"/>
          <p:cNvGraphicFramePr>
            <a:graphicFrameLocks noGrp="1"/>
          </p:cNvGraphicFramePr>
          <p:nvPr>
            <p:extLst>
              <p:ext uri="{D42A27DB-BD31-4B8C-83A1-F6EECF244321}">
                <p14:modId xmlns:p14="http://schemas.microsoft.com/office/powerpoint/2010/main" val="3535828661"/>
              </p:ext>
            </p:extLst>
          </p:nvPr>
        </p:nvGraphicFramePr>
        <p:xfrm>
          <a:off x="609600" y="3124200"/>
          <a:ext cx="8001000" cy="3505200"/>
        </p:xfrm>
        <a:graphic>
          <a:graphicData uri="http://schemas.openxmlformats.org/drawingml/2006/table">
            <a:tbl>
              <a:tblPr firstRow="1" bandRow="1">
                <a:tableStyleId>{5C22544A-7EE6-4342-B048-85BDC9FD1C3A}</a:tableStyleId>
              </a:tblPr>
              <a:tblGrid>
                <a:gridCol w="4000500"/>
                <a:gridCol w="4000500"/>
              </a:tblGrid>
              <a:tr h="3505200">
                <a:tc>
                  <a:txBody>
                    <a:bodyPr/>
                    <a:lstStyle/>
                    <a:p>
                      <a:r>
                        <a:rPr lang="en-US" dirty="0" smtClean="0"/>
                        <a:t>Classroom</a:t>
                      </a:r>
                      <a:r>
                        <a:rPr lang="en-US" baseline="0" dirty="0" smtClean="0"/>
                        <a:t> Experience</a:t>
                      </a:r>
                      <a:endParaRPr lang="en-US" dirty="0"/>
                    </a:p>
                  </a:txBody>
                  <a:tcPr/>
                </a:tc>
                <a:tc>
                  <a:txBody>
                    <a:bodyPr/>
                    <a:lstStyle/>
                    <a:p>
                      <a:r>
                        <a:rPr lang="en-US" dirty="0" smtClean="0"/>
                        <a:t>Historical Reality</a:t>
                      </a:r>
                      <a:endParaRPr lang="en-US" dirty="0"/>
                    </a:p>
                  </a:txBody>
                  <a:tcPr/>
                </a:tc>
              </a:tr>
            </a:tbl>
          </a:graphicData>
        </a:graphic>
      </p:graphicFrame>
      <p:pic>
        <p:nvPicPr>
          <p:cNvPr id="2050" name="Picture 2" descr="http://3.bp.blogspot.com/-42oCVxzA_qI/T1GmphVyvxI/AAAAAAAAQJw/pS1nJXrbXXc/s1600/Assembly_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0"/>
            <a:ext cx="3657600" cy="24561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enjaminharvey.co.uk/wp-content/uploads/2009/08/freethinkers_production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r="47101"/>
          <a:stretch/>
        </p:blipFill>
        <p:spPr bwMode="auto">
          <a:xfrm>
            <a:off x="1219200" y="3837073"/>
            <a:ext cx="2743200" cy="242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151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Now: Notecard</a:t>
            </a:r>
            <a:endParaRPr lang="en-US" dirty="0"/>
          </a:p>
        </p:txBody>
      </p:sp>
      <p:sp>
        <p:nvSpPr>
          <p:cNvPr id="3" name="Content Placeholder 2"/>
          <p:cNvSpPr>
            <a:spLocks noGrp="1"/>
          </p:cNvSpPr>
          <p:nvPr>
            <p:ph sz="quarter" idx="1"/>
          </p:nvPr>
        </p:nvSpPr>
        <p:spPr/>
        <p:txBody>
          <a:bodyPr/>
          <a:lstStyle/>
          <a:p>
            <a:r>
              <a:rPr lang="en-US" dirty="0" smtClean="0"/>
              <a:t>Describe </a:t>
            </a:r>
            <a:r>
              <a:rPr lang="en-US" dirty="0"/>
              <a:t>a time when you were unhappy with certain conditions—at home, work, or school. How did you try to change those conditions? Were you successful? Why or why not</a:t>
            </a:r>
            <a:r>
              <a:rPr lang="en-US" dirty="0" smtClean="0"/>
              <a:t>?</a:t>
            </a:r>
          </a:p>
          <a:p>
            <a:r>
              <a:rPr lang="en-US" dirty="0"/>
              <a:t>Afterward, share your response with a classmate or the class.</a:t>
            </a:r>
          </a:p>
        </p:txBody>
      </p:sp>
    </p:spTree>
    <p:extLst>
      <p:ext uri="{BB962C8B-B14F-4D97-AF65-F5344CB8AC3E}">
        <p14:creationId xmlns:p14="http://schemas.microsoft.com/office/powerpoint/2010/main" val="1999749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a:t>
            </a:r>
            <a:endParaRPr lang="en-US" dirty="0"/>
          </a:p>
        </p:txBody>
      </p:sp>
      <p:sp>
        <p:nvSpPr>
          <p:cNvPr id="3" name="Content Placeholder 2"/>
          <p:cNvSpPr>
            <a:spLocks noGrp="1"/>
          </p:cNvSpPr>
          <p:nvPr>
            <p:ph sz="quarter" idx="1"/>
          </p:nvPr>
        </p:nvSpPr>
        <p:spPr/>
        <p:txBody>
          <a:bodyPr>
            <a:noAutofit/>
          </a:bodyPr>
          <a:lstStyle/>
          <a:p>
            <a:r>
              <a:rPr lang="en-US" sz="3200" dirty="0"/>
              <a:t>In this lesson, you will learn about </a:t>
            </a:r>
            <a:br>
              <a:rPr lang="en-US" sz="3200" dirty="0"/>
            </a:br>
            <a:r>
              <a:rPr lang="en-US" sz="3200" dirty="0"/>
              <a:t>the working class at the turn of the </a:t>
            </a:r>
            <a:br>
              <a:rPr lang="en-US" sz="3200" dirty="0"/>
            </a:br>
            <a:r>
              <a:rPr lang="en-US" sz="3200" dirty="0"/>
              <a:t>20th century. </a:t>
            </a:r>
            <a:endParaRPr lang="en-US" sz="3200" dirty="0" smtClean="0"/>
          </a:p>
          <a:p>
            <a:r>
              <a:rPr lang="en-US" sz="3200" dirty="0"/>
              <a:t>You will explore </a:t>
            </a:r>
            <a:endParaRPr lang="en-US" sz="3200" dirty="0" smtClean="0"/>
          </a:p>
          <a:p>
            <a:pPr lvl="1"/>
            <a:r>
              <a:rPr lang="en-US" sz="3200" dirty="0" smtClean="0"/>
              <a:t>the </a:t>
            </a:r>
            <a:r>
              <a:rPr lang="en-US" sz="3200" dirty="0"/>
              <a:t>working and living conditions that prompted workers to unite and fight for better conditions and pay</a:t>
            </a:r>
            <a:r>
              <a:rPr lang="en-US" sz="3200" dirty="0" smtClean="0"/>
              <a:t>.</a:t>
            </a:r>
          </a:p>
          <a:p>
            <a:pPr lvl="1"/>
            <a:r>
              <a:rPr lang="en-US" sz="3200" dirty="0" smtClean="0"/>
              <a:t>the </a:t>
            </a:r>
            <a:r>
              <a:rPr lang="en-US" sz="3200" dirty="0"/>
              <a:t>formation of early labor unions</a:t>
            </a:r>
            <a:r>
              <a:rPr lang="en-US" sz="3200" dirty="0" smtClean="0"/>
              <a:t>.</a:t>
            </a:r>
          </a:p>
          <a:p>
            <a:pPr lvl="1"/>
            <a:r>
              <a:rPr lang="en-US" sz="3200" dirty="0" smtClean="0"/>
              <a:t>some </a:t>
            </a:r>
            <a:r>
              <a:rPr lang="en-US" sz="3200" dirty="0"/>
              <a:t>of the successes and failures of those unions.</a:t>
            </a:r>
          </a:p>
        </p:txBody>
      </p:sp>
    </p:spTree>
    <p:extLst>
      <p:ext uri="{BB962C8B-B14F-4D97-AF65-F5344CB8AC3E}">
        <p14:creationId xmlns:p14="http://schemas.microsoft.com/office/powerpoint/2010/main" val="376677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341317099"/>
              </p:ext>
            </p:extLst>
          </p:nvPr>
        </p:nvGraphicFramePr>
        <p:xfrm>
          <a:off x="-304800" y="-41564"/>
          <a:ext cx="10972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2438400"/>
            <a:ext cx="1600200" cy="2514600"/>
          </a:xfrm>
        </p:spPr>
        <p:txBody>
          <a:bodyPr>
            <a:normAutofit/>
          </a:bodyPr>
          <a:lstStyle/>
          <a:p>
            <a:r>
              <a:rPr lang="en-US" sz="2200" dirty="0" smtClean="0"/>
              <a:t>Use of Oil &amp; Electricity </a:t>
            </a:r>
            <a:br>
              <a:rPr lang="en-US" sz="2200" dirty="0" smtClean="0"/>
            </a:br>
            <a:r>
              <a:rPr lang="en-US" sz="2200" dirty="0" smtClean="0"/>
              <a:t>as a Power Source</a:t>
            </a:r>
            <a:endParaRPr lang="en-US" sz="2200" dirty="0"/>
          </a:p>
        </p:txBody>
      </p:sp>
    </p:spTree>
    <p:extLst>
      <p:ext uri="{BB962C8B-B14F-4D97-AF65-F5344CB8AC3E}">
        <p14:creationId xmlns:p14="http://schemas.microsoft.com/office/powerpoint/2010/main" val="18191932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Notebook – Pages 11 &amp; 12</a:t>
            </a:r>
            <a:br>
              <a:rPr lang="en-US" dirty="0" smtClean="0"/>
            </a:br>
            <a:r>
              <a:rPr lang="en-US" dirty="0" smtClean="0"/>
              <a:t>TOC: Labor Unions</a:t>
            </a:r>
            <a:endParaRPr lang="en-US" dirty="0"/>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1" t="40476" r="27491" b="17659"/>
          <a:stretch/>
        </p:blipFill>
        <p:spPr bwMode="auto">
          <a:xfrm>
            <a:off x="533400" y="1301983"/>
            <a:ext cx="8229600" cy="531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0937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sz="quarter" idx="1"/>
          </p:nvPr>
        </p:nvSpPr>
        <p:spPr>
          <a:xfrm>
            <a:off x="152400" y="1219200"/>
            <a:ext cx="8839200" cy="5486400"/>
          </a:xfrm>
        </p:spPr>
        <p:txBody>
          <a:bodyPr>
            <a:normAutofit fontScale="92500" lnSpcReduction="10000"/>
          </a:bodyPr>
          <a:lstStyle/>
          <a:p>
            <a:r>
              <a:rPr lang="en-US" b="1" dirty="0"/>
              <a:t>Section 2</a:t>
            </a:r>
          </a:p>
          <a:p>
            <a:pPr marL="0" indent="0">
              <a:buNone/>
            </a:pPr>
            <a:r>
              <a:rPr lang="en-US" dirty="0"/>
              <a:t>Record at least four details describing the working </a:t>
            </a:r>
            <a:r>
              <a:rPr lang="en-US" dirty="0" smtClean="0"/>
              <a:t>and living </a:t>
            </a:r>
            <a:r>
              <a:rPr lang="en-US" dirty="0"/>
              <a:t>conditions of industrial workers</a:t>
            </a:r>
            <a:r>
              <a:rPr lang="en-US" dirty="0" smtClean="0"/>
              <a:t>.</a:t>
            </a:r>
          </a:p>
          <a:p>
            <a:r>
              <a:rPr lang="en-US" b="1" dirty="0"/>
              <a:t>Section 3</a:t>
            </a:r>
          </a:p>
          <a:p>
            <a:pPr marL="0" indent="0">
              <a:buNone/>
            </a:pPr>
            <a:r>
              <a:rPr lang="en-US" dirty="0"/>
              <a:t>Record at least two strategies labor unions </a:t>
            </a:r>
            <a:r>
              <a:rPr lang="en-US" dirty="0" smtClean="0"/>
              <a:t>employed in </a:t>
            </a:r>
            <a:r>
              <a:rPr lang="en-US" dirty="0"/>
              <a:t>their attempt to improve workers’ lives. Then </a:t>
            </a:r>
            <a:r>
              <a:rPr lang="en-US" dirty="0" smtClean="0"/>
              <a:t>record at </a:t>
            </a:r>
            <a:r>
              <a:rPr lang="en-US" dirty="0"/>
              <a:t>least two ways employers attempted to </a:t>
            </a:r>
            <a:r>
              <a:rPr lang="en-US" dirty="0" smtClean="0"/>
              <a:t>undermine unions.</a:t>
            </a:r>
          </a:p>
          <a:p>
            <a:r>
              <a:rPr lang="en-US" b="1" dirty="0"/>
              <a:t>Section 4</a:t>
            </a:r>
          </a:p>
          <a:p>
            <a:pPr marL="0" indent="0">
              <a:buNone/>
            </a:pPr>
            <a:r>
              <a:rPr lang="en-US" dirty="0"/>
              <a:t>Record at least three key events during the labor </a:t>
            </a:r>
            <a:r>
              <a:rPr lang="en-US" dirty="0" smtClean="0"/>
              <a:t>movement of </a:t>
            </a:r>
            <a:r>
              <a:rPr lang="en-US" dirty="0"/>
              <a:t>this time period. Summarize each event in </a:t>
            </a:r>
            <a:r>
              <a:rPr lang="en-US" dirty="0" smtClean="0"/>
              <a:t>three or four </a:t>
            </a:r>
            <a:r>
              <a:rPr lang="en-US" dirty="0"/>
              <a:t>sentences</a:t>
            </a:r>
            <a:r>
              <a:rPr lang="en-US" dirty="0" smtClean="0"/>
              <a:t>.</a:t>
            </a:r>
          </a:p>
          <a:p>
            <a:r>
              <a:rPr lang="en-US" b="1" dirty="0"/>
              <a:t>Section 5</a:t>
            </a:r>
          </a:p>
          <a:p>
            <a:pPr marL="0" indent="0">
              <a:buNone/>
            </a:pPr>
            <a:r>
              <a:rPr lang="en-US" dirty="0"/>
              <a:t>Record at least three important losses or gains </a:t>
            </a:r>
            <a:r>
              <a:rPr lang="en-US" dirty="0" smtClean="0"/>
              <a:t>that labor </a:t>
            </a:r>
            <a:r>
              <a:rPr lang="en-US" dirty="0"/>
              <a:t>unions experienced during this time. Write </a:t>
            </a:r>
            <a:r>
              <a:rPr lang="en-US" dirty="0" smtClean="0"/>
              <a:t>at least </a:t>
            </a:r>
            <a:r>
              <a:rPr lang="en-US" dirty="0"/>
              <a:t>one sentence explaining each gain or loss.</a:t>
            </a:r>
          </a:p>
        </p:txBody>
      </p:sp>
    </p:spTree>
    <p:extLst>
      <p:ext uri="{BB962C8B-B14F-4D97-AF65-F5344CB8AC3E}">
        <p14:creationId xmlns:p14="http://schemas.microsoft.com/office/powerpoint/2010/main" val="14930711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Green/Pink Game</a:t>
            </a:r>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4180753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990600"/>
          </a:xfrm>
        </p:spPr>
        <p:txBody>
          <a:bodyPr>
            <a:normAutofit/>
          </a:bodyPr>
          <a:lstStyle/>
          <a:p>
            <a:r>
              <a:rPr lang="en-US" dirty="0" smtClean="0"/>
              <a:t>  Thomas Edison	      George Westinghouse</a:t>
            </a:r>
            <a:endParaRPr lang="en-US" dirty="0"/>
          </a:p>
        </p:txBody>
      </p:sp>
      <p:sp>
        <p:nvSpPr>
          <p:cNvPr id="3" name="Content Placeholder 2"/>
          <p:cNvSpPr>
            <a:spLocks noGrp="1"/>
          </p:cNvSpPr>
          <p:nvPr>
            <p:ph sz="quarter" idx="1"/>
          </p:nvPr>
        </p:nvSpPr>
        <p:spPr/>
        <p:txBody>
          <a:bodyPr/>
          <a:lstStyle/>
          <a:p>
            <a:endParaRPr lang="en-US" dirty="0"/>
          </a:p>
        </p:txBody>
      </p:sp>
      <p:pic>
        <p:nvPicPr>
          <p:cNvPr id="2050" name="Picture 2" descr="http://upload.wikimedia.org/wikipedia/commons/f/f7/Edison-at_home_in_Ft._Myers_Florida_1914_detail_LC-LC-USZ62-131044_.tiff_adjusted.jpg"/>
          <p:cNvPicPr>
            <a:picLocks noChangeAspect="1" noChangeArrowheads="1"/>
          </p:cNvPicPr>
          <p:nvPr/>
        </p:nvPicPr>
        <p:blipFill rotWithShape="1">
          <a:blip r:embed="rId2">
            <a:extLst>
              <a:ext uri="{28A0092B-C50C-407E-A947-70E740481C1C}">
                <a14:useLocalDpi xmlns:a14="http://schemas.microsoft.com/office/drawing/2010/main" val="0"/>
              </a:ext>
            </a:extLst>
          </a:blip>
          <a:srcRect t="5339" b="22186"/>
          <a:stretch/>
        </p:blipFill>
        <p:spPr bwMode="auto">
          <a:xfrm>
            <a:off x="-152400" y="1260763"/>
            <a:ext cx="4971354" cy="43221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iography.com/imported/images/Biography/Images/Profiles/W/George-Westinghouse-9528497-1-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260763"/>
            <a:ext cx="4301836" cy="43018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46677" y="2950016"/>
            <a:ext cx="128913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978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19696</TotalTime>
  <Words>2511</Words>
  <Application>Microsoft Office PowerPoint</Application>
  <PresentationFormat>On-screen Show (4:3)</PresentationFormat>
  <Paragraphs>324</Paragraphs>
  <Slides>82</Slides>
  <Notes>37</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Origin</vt:lpstr>
      <vt:lpstr>Clip</vt:lpstr>
      <vt:lpstr>Second Industrial Revolution</vt:lpstr>
      <vt:lpstr>Do Now </vt:lpstr>
      <vt:lpstr>Background</vt:lpstr>
      <vt:lpstr>Second Industrial Revolution</vt:lpstr>
      <vt:lpstr>Henry Bessemer</vt:lpstr>
      <vt:lpstr>Bessemer Process</vt:lpstr>
      <vt:lpstr>PowerPoint Presentation</vt:lpstr>
      <vt:lpstr>Use of Oil &amp; Electricity  as a Power Source</vt:lpstr>
      <vt:lpstr>  Thomas Edison       George Westinghouse</vt:lpstr>
      <vt:lpstr>Inventions - Communication</vt:lpstr>
      <vt:lpstr>Inventions - Transportation</vt:lpstr>
      <vt:lpstr>Inventions - Transportation</vt:lpstr>
      <vt:lpstr>Activity</vt:lpstr>
      <vt:lpstr>HW </vt:lpstr>
      <vt:lpstr>Big Business</vt:lpstr>
      <vt:lpstr>DO NOW: TWITTER WALL</vt:lpstr>
      <vt:lpstr>Forming Corporations</vt:lpstr>
      <vt:lpstr>Generating Wealth</vt:lpstr>
      <vt:lpstr>PowerPoint Presentation</vt:lpstr>
      <vt:lpstr>PowerPoint Presentation</vt:lpstr>
      <vt:lpstr>Advantages of Corporations</vt:lpstr>
      <vt:lpstr>PowerPoint Presentation</vt:lpstr>
      <vt:lpstr>Capitalism </vt:lpstr>
      <vt:lpstr>Laissez-Faire</vt:lpstr>
      <vt:lpstr>PowerPoint Presentation</vt:lpstr>
      <vt:lpstr>Entrepreneur </vt:lpstr>
      <vt:lpstr>PowerPoint Presentation</vt:lpstr>
      <vt:lpstr>PowerPoint Presentation</vt:lpstr>
      <vt:lpstr>PowerPoint Presentation</vt:lpstr>
      <vt:lpstr>PowerPoint Presentation</vt:lpstr>
      <vt:lpstr>Guess where Carnegie ran his business….. </vt:lpstr>
      <vt:lpstr>PowerPoint Presentation</vt:lpstr>
      <vt:lpstr>PowerPoint Presentation</vt:lpstr>
      <vt:lpstr>Philanthropist </vt:lpstr>
      <vt:lpstr>Carnegie Mellon University  </vt:lpstr>
      <vt:lpstr>Carnegie Hall </vt:lpstr>
      <vt:lpstr>Carnegie Library </vt:lpstr>
      <vt:lpstr>PowerPoint Presentation</vt:lpstr>
      <vt:lpstr>Trusts </vt:lpstr>
      <vt:lpstr>PowerPoint Presentation</vt:lpstr>
      <vt:lpstr>PowerPoint Presentation</vt:lpstr>
      <vt:lpstr>Rockefeller Institute for Medical Research </vt:lpstr>
      <vt:lpstr>University of Chicago</vt:lpstr>
      <vt:lpstr>Cornelius Vanderbilt – Steamboats, Railroads</vt:lpstr>
      <vt:lpstr>PowerPoint Presentation</vt:lpstr>
      <vt:lpstr>PowerPoint Presentation</vt:lpstr>
      <vt:lpstr>PowerPoint Presentation</vt:lpstr>
      <vt:lpstr>PowerPoint Presentation</vt:lpstr>
      <vt:lpstr>PowerPoint Presentation</vt:lpstr>
      <vt:lpstr>J.P. Morgan - banking</vt:lpstr>
      <vt:lpstr>PowerPoint Presentation</vt:lpstr>
      <vt:lpstr>PowerPoint Presentation</vt:lpstr>
      <vt:lpstr>PowerPoint Presentation</vt:lpstr>
      <vt:lpstr>PowerPoint Presentation</vt:lpstr>
      <vt:lpstr>Robber Barons </vt:lpstr>
      <vt:lpstr>New Practices</vt:lpstr>
      <vt:lpstr>How rich were they?</vt:lpstr>
      <vt:lpstr>People and the government began to question the methods of big business.</vt:lpstr>
      <vt:lpstr>The Antitrust Movement</vt:lpstr>
      <vt:lpstr>Modern America</vt:lpstr>
      <vt:lpstr>Is a monopoly fair or unfair?</vt:lpstr>
      <vt:lpstr>What are these political cartoons depicting?  Work with elbow partner to analyze and find meaning.  </vt:lpstr>
      <vt:lpstr>“King of the World”</vt:lpstr>
      <vt:lpstr>“Standard Oil Octopus”</vt:lpstr>
      <vt:lpstr>Laissez-Faire Economics </vt:lpstr>
      <vt:lpstr>Apply Your Knowledge: Political Cartoon Analysis</vt:lpstr>
      <vt:lpstr>Read &amp; Complete Activity w/ elbow partner</vt:lpstr>
      <vt:lpstr>Facebook Profile</vt:lpstr>
      <vt:lpstr>Do Now TOC: New Practices Page 8</vt:lpstr>
      <vt:lpstr>Do Now: Answer Questions About Cartoon</vt:lpstr>
      <vt:lpstr>Interpreting Political Cartoons </vt:lpstr>
      <vt:lpstr>Do Now: YouTube Video (Labor Day)</vt:lpstr>
      <vt:lpstr>Assembly Line Simulation </vt:lpstr>
      <vt:lpstr>Debriefing – Evaluate your experience Notebook </vt:lpstr>
      <vt:lpstr>T-Chart Compare &amp; Contrast (Left Side)</vt:lpstr>
      <vt:lpstr>Advantages &amp; Disadvantages Matrix (Left Side)</vt:lpstr>
      <vt:lpstr>Assignment (Right Side)</vt:lpstr>
      <vt:lpstr>Do Now: Notecard</vt:lpstr>
      <vt:lpstr>Preview</vt:lpstr>
      <vt:lpstr>Notebook – Pages 11 &amp; 12 TOC: Labor Unions</vt:lpstr>
      <vt:lpstr>Assignments</vt:lpstr>
      <vt:lpstr>Green/Pink Game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Industrial Revolution</dc:title>
  <dc:creator>pc13</dc:creator>
  <cp:lastModifiedBy>pc13</cp:lastModifiedBy>
  <cp:revision>97</cp:revision>
  <dcterms:created xsi:type="dcterms:W3CDTF">2014-01-22T16:43:45Z</dcterms:created>
  <dcterms:modified xsi:type="dcterms:W3CDTF">2015-01-20T12:48:32Z</dcterms:modified>
</cp:coreProperties>
</file>